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Maven Pro"/>
      <p:regular r:id="rId50"/>
      <p:bold r:id="rId51"/>
    </p:embeddedFont>
    <p:embeddedFont>
      <p:font typeface="Averag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Montserrat-regular.fntdata"/><Relationship Id="rId41" Type="http://schemas.openxmlformats.org/officeDocument/2006/relationships/font" Target="fonts/Nuni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52"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9b48785a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9b48785a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9c7b3928a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9c7b3928a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b48785a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b48785a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29011125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29011125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9cefb243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9cefb243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9b48785a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9b48785a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9cefb243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9cefb243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9b48785a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9b48785a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9b48785a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9b48785a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9c7b3928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9c7b3928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a9c7b3928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a9c7b3928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9c7b3928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9c7b3928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9c7b3928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9c7b3928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c7b3928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c7b3928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290111254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290111254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a290111254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a290111254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9b48785a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9b48785a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9b48785a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9b48785a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9b48785a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9b48785a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9cefb243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9cefb243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9cefb24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9cefb24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73" name="Shape 273"/>
        <p:cNvGrpSpPr/>
        <p:nvPr/>
      </p:nvGrpSpPr>
      <p:grpSpPr>
        <a:xfrm>
          <a:off x="0" y="0"/>
          <a:ext cx="0" cy="0"/>
          <a:chOff x="0" y="0"/>
          <a:chExt cx="0" cy="0"/>
        </a:xfrm>
      </p:grpSpPr>
      <p:grpSp>
        <p:nvGrpSpPr>
          <p:cNvPr id="274" name="Google Shape;274;p13"/>
          <p:cNvGrpSpPr/>
          <p:nvPr/>
        </p:nvGrpSpPr>
        <p:grpSpPr>
          <a:xfrm>
            <a:off x="4406400" y="0"/>
            <a:ext cx="4737600" cy="5143065"/>
            <a:chOff x="4406400" y="0"/>
            <a:chExt cx="4737600" cy="5143065"/>
          </a:xfrm>
        </p:grpSpPr>
        <p:sp>
          <p:nvSpPr>
            <p:cNvPr id="275" name="Google Shape;275;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94" name="Google Shape;294;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95" name="Shape 295"/>
        <p:cNvGrpSpPr/>
        <p:nvPr/>
      </p:nvGrpSpPr>
      <p:grpSpPr>
        <a:xfrm>
          <a:off x="0" y="0"/>
          <a:ext cx="0" cy="0"/>
          <a:chOff x="0" y="0"/>
          <a:chExt cx="0" cy="0"/>
        </a:xfrm>
      </p:grpSpPr>
      <p:pic>
        <p:nvPicPr>
          <p:cNvPr descr="offset_comp_343059.jpg" id="296" name="Google Shape;296;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97" name="Google Shape;297;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99" name="Google Shape;29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300" name="Google Shape;300;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4"/>
          <p:cNvGrpSpPr/>
          <p:nvPr/>
        </p:nvGrpSpPr>
        <p:grpSpPr>
          <a:xfrm>
            <a:off x="0" y="381001"/>
            <a:ext cx="1037850" cy="1016287"/>
            <a:chOff x="0" y="381001"/>
            <a:chExt cx="1037850" cy="1016287"/>
          </a:xfrm>
        </p:grpSpPr>
        <p:sp>
          <p:nvSpPr>
            <p:cNvPr id="305" name="Google Shape;305;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07" name="Shape 307"/>
        <p:cNvGrpSpPr/>
        <p:nvPr/>
      </p:nvGrpSpPr>
      <p:grpSpPr>
        <a:xfrm>
          <a:off x="0" y="0"/>
          <a:ext cx="0" cy="0"/>
          <a:chOff x="0" y="0"/>
          <a:chExt cx="0" cy="0"/>
        </a:xfrm>
      </p:grpSpPr>
      <p:sp>
        <p:nvSpPr>
          <p:cNvPr id="308" name="Google Shape;308;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9" name="Google Shape;309;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11" name="Google Shape;311;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15"/>
          <p:cNvGrpSpPr/>
          <p:nvPr/>
        </p:nvGrpSpPr>
        <p:grpSpPr>
          <a:xfrm>
            <a:off x="0" y="381001"/>
            <a:ext cx="1037850" cy="1016287"/>
            <a:chOff x="0" y="381001"/>
            <a:chExt cx="1037850" cy="1016287"/>
          </a:xfrm>
        </p:grpSpPr>
        <p:sp>
          <p:nvSpPr>
            <p:cNvPr id="316" name="Google Shape;31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19" name="Google Shape;31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20" name="Shape 320"/>
        <p:cNvGrpSpPr/>
        <p:nvPr/>
      </p:nvGrpSpPr>
      <p:grpSpPr>
        <a:xfrm>
          <a:off x="0" y="0"/>
          <a:ext cx="0" cy="0"/>
          <a:chOff x="0" y="0"/>
          <a:chExt cx="0" cy="0"/>
        </a:xfrm>
      </p:grpSpPr>
      <p:sp>
        <p:nvSpPr>
          <p:cNvPr id="321" name="Google Shape;321;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2" name="Google Shape;322;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16"/>
          <p:cNvGrpSpPr/>
          <p:nvPr/>
        </p:nvGrpSpPr>
        <p:grpSpPr>
          <a:xfrm>
            <a:off x="0" y="381001"/>
            <a:ext cx="1037850" cy="1016287"/>
            <a:chOff x="0" y="381001"/>
            <a:chExt cx="1037850" cy="1016287"/>
          </a:xfrm>
        </p:grpSpPr>
        <p:sp>
          <p:nvSpPr>
            <p:cNvPr id="328" name="Google Shape;32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332" name="Google Shape;332;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drive.google.com/file/d/1SohLfdoCvVsZh7t7byBVv9aEW7zN41rV/view?usp=sharing" TargetMode="External"/><Relationship Id="rId9" Type="http://schemas.openxmlformats.org/officeDocument/2006/relationships/image" Target="../media/image11.png"/><Relationship Id="rId5" Type="http://schemas.openxmlformats.org/officeDocument/2006/relationships/hyperlink" Target="https://lucid.app/invitations/accept/1fb0f7ca-03d2-47da-952d-b1d904d412c6" TargetMode="External"/><Relationship Id="rId6" Type="http://schemas.openxmlformats.org/officeDocument/2006/relationships/hyperlink" Target="https://drive.google.com/drive/u/1/folders/16zJ1c-n1zZ6d1yby4fsWYgGHLri5H-HX" TargetMode="External"/><Relationship Id="rId7" Type="http://schemas.openxmlformats.org/officeDocument/2006/relationships/image" Target="../media/image16.png"/><Relationship Id="rId8"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6.jpg"/><Relationship Id="rId5"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6.jp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ctrTitle"/>
          </p:nvPr>
        </p:nvSpPr>
        <p:spPr>
          <a:xfrm>
            <a:off x="162575" y="340075"/>
            <a:ext cx="5751900" cy="18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Diseño de una Red WI-FI.</a:t>
            </a:r>
            <a:endParaRPr/>
          </a:p>
          <a:p>
            <a:pPr indent="0" lvl="0" marL="0" rtl="0" algn="l">
              <a:spcBef>
                <a:spcPts val="0"/>
              </a:spcBef>
              <a:spcAft>
                <a:spcPts val="0"/>
              </a:spcAft>
              <a:buNone/>
            </a:pPr>
            <a:r>
              <a:rPr lang="es-419"/>
              <a:t>Caso SMART-HOME.</a:t>
            </a:r>
            <a:endParaRPr/>
          </a:p>
        </p:txBody>
      </p:sp>
      <p:sp>
        <p:nvSpPr>
          <p:cNvPr id="338" name="Google Shape;338;p17"/>
          <p:cNvSpPr txBox="1"/>
          <p:nvPr>
            <p:ph idx="1" type="subTitle"/>
          </p:nvPr>
        </p:nvSpPr>
        <p:spPr>
          <a:xfrm>
            <a:off x="4999250" y="3150825"/>
            <a:ext cx="3470700" cy="171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Jefferson</a:t>
            </a:r>
            <a:r>
              <a:rPr lang="es-419"/>
              <a:t> Lerma</a:t>
            </a:r>
            <a:endParaRPr/>
          </a:p>
          <a:p>
            <a:pPr indent="0" lvl="0" marL="0" rtl="0" algn="l">
              <a:lnSpc>
                <a:spcPct val="115000"/>
              </a:lnSpc>
              <a:spcBef>
                <a:spcPts val="1600"/>
              </a:spcBef>
              <a:spcAft>
                <a:spcPts val="0"/>
              </a:spcAft>
              <a:buNone/>
            </a:pPr>
            <a:r>
              <a:rPr lang="es-419"/>
              <a:t>Daniel Alejandro Gómez</a:t>
            </a:r>
            <a:endParaRPr/>
          </a:p>
          <a:p>
            <a:pPr indent="0" lvl="0" marL="0" rtl="0" algn="l">
              <a:lnSpc>
                <a:spcPct val="115000"/>
              </a:lnSpc>
              <a:spcBef>
                <a:spcPts val="1600"/>
              </a:spcBef>
              <a:spcAft>
                <a:spcPts val="0"/>
              </a:spcAft>
              <a:buNone/>
            </a:pPr>
            <a:r>
              <a:rPr lang="es-419"/>
              <a:t>Melqui</a:t>
            </a:r>
            <a:r>
              <a:rPr lang="es-419"/>
              <a:t> Jair Aguirre</a:t>
            </a:r>
            <a:endParaRPr/>
          </a:p>
          <a:p>
            <a:pPr indent="0" lvl="0" marL="0" rtl="0" algn="l">
              <a:lnSpc>
                <a:spcPct val="115000"/>
              </a:lnSpc>
              <a:spcBef>
                <a:spcPts val="1600"/>
              </a:spcBef>
              <a:spcAft>
                <a:spcPts val="0"/>
              </a:spcAft>
              <a:buNone/>
            </a:pPr>
            <a:r>
              <a:rPr lang="es-419"/>
              <a:t>Sebastián Rebolledo Meneses</a:t>
            </a:r>
            <a:endParaRPr/>
          </a:p>
          <a:p>
            <a:pPr indent="0" lvl="0" marL="0" rtl="0" algn="l">
              <a:lnSpc>
                <a:spcPct val="115000"/>
              </a:lnSpc>
              <a:spcBef>
                <a:spcPts val="1600"/>
              </a:spcBef>
              <a:spcAft>
                <a:spcPts val="1600"/>
              </a:spcAft>
              <a:buNone/>
            </a:pPr>
            <a:r>
              <a:t/>
            </a:r>
            <a:endParaRPr/>
          </a:p>
        </p:txBody>
      </p:sp>
      <p:sp>
        <p:nvSpPr>
          <p:cNvPr id="339" name="Google Shape;339;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437" name="Google Shape;437;p26"/>
          <p:cNvSpPr txBox="1"/>
          <p:nvPr>
            <p:ph idx="1" type="body"/>
          </p:nvPr>
        </p:nvSpPr>
        <p:spPr>
          <a:xfrm>
            <a:off x="1303800" y="1240175"/>
            <a:ext cx="74412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 : Capacidad</a:t>
            </a:r>
            <a:endParaRPr b="1" sz="1700"/>
          </a:p>
          <a:p>
            <a:pPr indent="0" lvl="0" marL="0" rtl="0" algn="ctr">
              <a:spcBef>
                <a:spcPts val="1600"/>
              </a:spcBef>
              <a:spcAft>
                <a:spcPts val="0"/>
              </a:spcAft>
              <a:buNone/>
            </a:pPr>
            <a:r>
              <a:rPr lang="es-419" sz="1700"/>
              <a:t>Tabla 3: Cantidad de APs por piso</a:t>
            </a:r>
            <a:endParaRPr sz="1700"/>
          </a:p>
          <a:p>
            <a:pPr indent="0" lvl="0" marL="0" rtl="0" algn="l">
              <a:spcBef>
                <a:spcPts val="1600"/>
              </a:spcBef>
              <a:spcAft>
                <a:spcPts val="0"/>
              </a:spcAft>
              <a:buNone/>
            </a:pPr>
            <a:r>
              <a:t/>
            </a:r>
            <a:endParaRPr b="1" sz="17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pic>
        <p:nvPicPr>
          <p:cNvPr id="438" name="Google Shape;438;p26"/>
          <p:cNvPicPr preferRelativeResize="0"/>
          <p:nvPr/>
        </p:nvPicPr>
        <p:blipFill>
          <a:blip r:embed="rId3">
            <a:alphaModFix/>
          </a:blip>
          <a:stretch>
            <a:fillRect/>
          </a:stretch>
        </p:blipFill>
        <p:spPr>
          <a:xfrm>
            <a:off x="1999963" y="2198074"/>
            <a:ext cx="5743575" cy="2801550"/>
          </a:xfrm>
          <a:prstGeom prst="rect">
            <a:avLst/>
          </a:prstGeom>
          <a:noFill/>
          <a:ln>
            <a:noFill/>
          </a:ln>
        </p:spPr>
      </p:pic>
      <p:sp>
        <p:nvSpPr>
          <p:cNvPr id="439" name="Google Shape;439;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445" name="Google Shape;445;p27"/>
          <p:cNvSpPr txBox="1"/>
          <p:nvPr>
            <p:ph idx="1" type="body"/>
          </p:nvPr>
        </p:nvSpPr>
        <p:spPr>
          <a:xfrm>
            <a:off x="1303800" y="1240175"/>
            <a:ext cx="74412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 : Control y Seguridad</a:t>
            </a:r>
            <a:endParaRPr b="1" sz="1700"/>
          </a:p>
          <a:p>
            <a:pPr indent="0" lvl="0" marL="0" rtl="0" algn="l">
              <a:spcBef>
                <a:spcPts val="1600"/>
              </a:spcBef>
              <a:spcAft>
                <a:spcPts val="0"/>
              </a:spcAft>
              <a:buNone/>
            </a:pPr>
            <a:r>
              <a:rPr b="1" lang="es-419" sz="1700"/>
              <a:t>Métodos de seguridad considerados: </a:t>
            </a:r>
            <a:endParaRPr b="1" sz="1700"/>
          </a:p>
          <a:p>
            <a:pPr indent="0" lvl="0" marL="0" rtl="0" algn="l">
              <a:spcBef>
                <a:spcPts val="1600"/>
              </a:spcBef>
              <a:spcAft>
                <a:spcPts val="0"/>
              </a:spcAft>
              <a:buNone/>
            </a:pPr>
            <a:r>
              <a:rPr b="1" lang="es-419" sz="1700"/>
              <a:t> Servidores AAA: RADIUS Y TACACS+</a:t>
            </a:r>
            <a:endParaRPr b="1" sz="1700"/>
          </a:p>
          <a:p>
            <a:pPr indent="0" lvl="0" marL="0" rtl="0" algn="l">
              <a:spcBef>
                <a:spcPts val="1600"/>
              </a:spcBef>
              <a:spcAft>
                <a:spcPts val="0"/>
              </a:spcAft>
              <a:buNone/>
            </a:pPr>
            <a:r>
              <a:rPr b="1" lang="es-419" sz="1700"/>
              <a:t>-Ambos sirven para control de Acceso. </a:t>
            </a:r>
            <a:endParaRPr b="1" sz="1700"/>
          </a:p>
          <a:p>
            <a:pPr indent="0" lvl="0" marL="0" rtl="0" algn="l">
              <a:spcBef>
                <a:spcPts val="1600"/>
              </a:spcBef>
              <a:spcAft>
                <a:spcPts val="0"/>
              </a:spcAft>
              <a:buNone/>
            </a:pPr>
            <a:r>
              <a:rPr b="1" lang="es-419" sz="1700"/>
              <a:t>-Solución escogida: TACACS+. </a:t>
            </a:r>
            <a:endParaRPr b="1" sz="1700"/>
          </a:p>
          <a:p>
            <a:pPr indent="0" lvl="0" marL="0" rtl="0" algn="l">
              <a:spcBef>
                <a:spcPts val="1600"/>
              </a:spcBef>
              <a:spcAft>
                <a:spcPts val="0"/>
              </a:spcAft>
              <a:buNone/>
            </a:pPr>
            <a:r>
              <a:t/>
            </a:r>
            <a:endParaRPr b="1" sz="1700"/>
          </a:p>
          <a:p>
            <a:pPr indent="0" lvl="0" marL="0" rtl="0" algn="l">
              <a:spcBef>
                <a:spcPts val="1600"/>
              </a:spcBef>
              <a:spcAft>
                <a:spcPts val="0"/>
              </a:spcAft>
              <a:buNone/>
            </a:pPr>
            <a:r>
              <a:t/>
            </a:r>
            <a:endParaRPr b="1" sz="1700"/>
          </a:p>
          <a:p>
            <a:pPr indent="0" lvl="0" marL="0" rtl="0" algn="l">
              <a:spcBef>
                <a:spcPts val="1600"/>
              </a:spcBef>
              <a:spcAft>
                <a:spcPts val="0"/>
              </a:spcAft>
              <a:buNone/>
            </a:pPr>
            <a:r>
              <a:t/>
            </a:r>
            <a:endParaRPr i="1" sz="1500"/>
          </a:p>
          <a:p>
            <a:pPr indent="0" lvl="0" marL="457200" rtl="0" algn="l">
              <a:spcBef>
                <a:spcPts val="1600"/>
              </a:spcBef>
              <a:spcAft>
                <a:spcPts val="0"/>
              </a:spcAft>
              <a:buNone/>
            </a:pPr>
            <a:r>
              <a:t/>
            </a:r>
            <a:endParaRPr sz="17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sp>
        <p:nvSpPr>
          <p:cNvPr id="446" name="Google Shape;446;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8"/>
          <p:cNvSpPr txBox="1"/>
          <p:nvPr>
            <p:ph type="title"/>
          </p:nvPr>
        </p:nvSpPr>
        <p:spPr>
          <a:xfrm>
            <a:off x="3002925" y="1978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400"/>
              <a:t>PASO 2: DISEÑO</a:t>
            </a:r>
            <a:endParaRPr sz="3400"/>
          </a:p>
        </p:txBody>
      </p:sp>
      <p:sp>
        <p:nvSpPr>
          <p:cNvPr id="452" name="Google Shape;45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9"/>
          <p:cNvSpPr txBox="1"/>
          <p:nvPr>
            <p:ph type="title"/>
          </p:nvPr>
        </p:nvSpPr>
        <p:spPr>
          <a:xfrm>
            <a:off x="1254900" y="8511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PASO 2: DISEÑO</a:t>
            </a:r>
            <a:endParaRPr/>
          </a:p>
        </p:txBody>
      </p:sp>
      <p:grpSp>
        <p:nvGrpSpPr>
          <p:cNvPr id="458" name="Google Shape;458;p29"/>
          <p:cNvGrpSpPr/>
          <p:nvPr/>
        </p:nvGrpSpPr>
        <p:grpSpPr>
          <a:xfrm>
            <a:off x="1246850" y="3230700"/>
            <a:ext cx="1018200" cy="1018200"/>
            <a:chOff x="1359550" y="3154500"/>
            <a:chExt cx="1018200" cy="1018200"/>
          </a:xfrm>
        </p:grpSpPr>
        <p:sp>
          <p:nvSpPr>
            <p:cNvPr id="459" name="Google Shape;459;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9"/>
          <p:cNvSpPr txBox="1"/>
          <p:nvPr/>
        </p:nvSpPr>
        <p:spPr>
          <a:xfrm>
            <a:off x="124685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464" name="Google Shape;464;p29"/>
          <p:cNvSpPr/>
          <p:nvPr/>
        </p:nvSpPr>
        <p:spPr>
          <a:xfrm>
            <a:off x="2928775" y="32307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979025" y="32809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2979025" y="32809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109825" y="34117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txBox="1"/>
          <p:nvPr/>
        </p:nvSpPr>
        <p:spPr>
          <a:xfrm>
            <a:off x="2817688"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469" name="Google Shape;469;p29"/>
          <p:cNvSpPr txBox="1"/>
          <p:nvPr/>
        </p:nvSpPr>
        <p:spPr>
          <a:xfrm>
            <a:off x="3205079" y="3584220"/>
            <a:ext cx="462300" cy="2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70" name="Google Shape;470;p29"/>
          <p:cNvSpPr/>
          <p:nvPr/>
        </p:nvSpPr>
        <p:spPr>
          <a:xfrm>
            <a:off x="4831701" y="32307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6893259" y="32307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txBox="1"/>
          <p:nvPr/>
        </p:nvSpPr>
        <p:spPr>
          <a:xfrm>
            <a:off x="7171242" y="3584220"/>
            <a:ext cx="462300" cy="2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473" name="Google Shape;473;p29"/>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
        <p:nvSpPr>
          <p:cNvPr id="474" name="Google Shape;474;p29"/>
          <p:cNvSpPr txBox="1"/>
          <p:nvPr/>
        </p:nvSpPr>
        <p:spPr>
          <a:xfrm>
            <a:off x="1254900" y="3010350"/>
            <a:ext cx="1119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802.11 A</a:t>
            </a:r>
            <a:endParaRPr>
              <a:latin typeface="Nunito"/>
              <a:ea typeface="Nunito"/>
              <a:cs typeface="Nunito"/>
              <a:sym typeface="Nunito"/>
            </a:endParaRPr>
          </a:p>
        </p:txBody>
      </p:sp>
      <p:sp>
        <p:nvSpPr>
          <p:cNvPr id="475" name="Google Shape;475;p29"/>
          <p:cNvSpPr txBox="1"/>
          <p:nvPr/>
        </p:nvSpPr>
        <p:spPr>
          <a:xfrm>
            <a:off x="7978088" y="2934150"/>
            <a:ext cx="1119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76" name="Google Shape;476;p29"/>
          <p:cNvSpPr txBox="1"/>
          <p:nvPr/>
        </p:nvSpPr>
        <p:spPr>
          <a:xfrm>
            <a:off x="4576800" y="3010350"/>
            <a:ext cx="1119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802.11 G</a:t>
            </a:r>
            <a:endParaRPr>
              <a:latin typeface="Nunito"/>
              <a:ea typeface="Nunito"/>
              <a:cs typeface="Nunito"/>
              <a:sym typeface="Nunito"/>
            </a:endParaRPr>
          </a:p>
        </p:txBody>
      </p:sp>
      <p:grpSp>
        <p:nvGrpSpPr>
          <p:cNvPr id="477" name="Google Shape;477;p29"/>
          <p:cNvGrpSpPr/>
          <p:nvPr/>
        </p:nvGrpSpPr>
        <p:grpSpPr>
          <a:xfrm>
            <a:off x="6414925" y="3265763"/>
            <a:ext cx="1018200" cy="1018200"/>
            <a:chOff x="1359550" y="3154500"/>
            <a:chExt cx="1018200" cy="1018200"/>
          </a:xfrm>
        </p:grpSpPr>
        <p:sp>
          <p:nvSpPr>
            <p:cNvPr id="478" name="Google Shape;478;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9"/>
          <p:cNvGrpSpPr/>
          <p:nvPr/>
        </p:nvGrpSpPr>
        <p:grpSpPr>
          <a:xfrm>
            <a:off x="4653075" y="3280950"/>
            <a:ext cx="1018200" cy="1018200"/>
            <a:chOff x="1359550" y="3154500"/>
            <a:chExt cx="1018200" cy="1018200"/>
          </a:xfrm>
        </p:grpSpPr>
        <p:sp>
          <p:nvSpPr>
            <p:cNvPr id="483" name="Google Shape;483;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9"/>
          <p:cNvSpPr txBox="1"/>
          <p:nvPr/>
        </p:nvSpPr>
        <p:spPr>
          <a:xfrm>
            <a:off x="2877925" y="2957150"/>
            <a:ext cx="1119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802.11 B</a:t>
            </a:r>
            <a:endParaRPr>
              <a:latin typeface="Nunito"/>
              <a:ea typeface="Nunito"/>
              <a:cs typeface="Nunito"/>
              <a:sym typeface="Nunito"/>
            </a:endParaRPr>
          </a:p>
        </p:txBody>
      </p:sp>
      <p:sp>
        <p:nvSpPr>
          <p:cNvPr id="488" name="Google Shape;488;p29"/>
          <p:cNvSpPr txBox="1"/>
          <p:nvPr/>
        </p:nvSpPr>
        <p:spPr>
          <a:xfrm>
            <a:off x="6376775" y="2957138"/>
            <a:ext cx="1119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802.11 N</a:t>
            </a:r>
            <a:endParaRPr>
              <a:latin typeface="Nunito"/>
              <a:ea typeface="Nunito"/>
              <a:cs typeface="Nunito"/>
              <a:sym typeface="Nunito"/>
            </a:endParaRPr>
          </a:p>
        </p:txBody>
      </p:sp>
      <p:sp>
        <p:nvSpPr>
          <p:cNvPr id="489" name="Google Shape;489;p29"/>
          <p:cNvSpPr txBox="1"/>
          <p:nvPr>
            <p:ph idx="1" type="body"/>
          </p:nvPr>
        </p:nvSpPr>
        <p:spPr>
          <a:xfrm>
            <a:off x="1119975" y="1533600"/>
            <a:ext cx="80844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Parámetro de Diseño :</a:t>
            </a:r>
            <a:r>
              <a:rPr b="1" lang="es-419" sz="1700"/>
              <a:t>Acces Point / Tipo de Antena</a:t>
            </a:r>
            <a:endParaRPr b="1" sz="1700"/>
          </a:p>
          <a:p>
            <a:pPr indent="-336550" lvl="0" marL="457200" rtl="0" algn="l">
              <a:spcBef>
                <a:spcPts val="1600"/>
              </a:spcBef>
              <a:spcAft>
                <a:spcPts val="0"/>
              </a:spcAft>
              <a:buSzPts val="1700"/>
              <a:buChar char="●"/>
            </a:pPr>
            <a:r>
              <a:rPr b="1" lang="es-419" sz="1700"/>
              <a:t>Generación WI-FI</a:t>
            </a:r>
            <a:endParaRPr b="1" sz="17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sp>
        <p:nvSpPr>
          <p:cNvPr id="490" name="Google Shape;490;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0"/>
          <p:cNvSpPr txBox="1"/>
          <p:nvPr>
            <p:ph type="title"/>
          </p:nvPr>
        </p:nvSpPr>
        <p:spPr>
          <a:xfrm>
            <a:off x="1303800" y="718550"/>
            <a:ext cx="72273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2: DISEÑO</a:t>
            </a:r>
            <a:endParaRPr/>
          </a:p>
        </p:txBody>
      </p:sp>
      <p:sp>
        <p:nvSpPr>
          <p:cNvPr id="496" name="Google Shape;496;p30"/>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p:txBody>
      </p:sp>
      <p:sp>
        <p:nvSpPr>
          <p:cNvPr id="497" name="Google Shape;497;p30"/>
          <p:cNvSpPr txBox="1"/>
          <p:nvPr>
            <p:ph idx="1" type="body"/>
          </p:nvPr>
        </p:nvSpPr>
        <p:spPr>
          <a:xfrm>
            <a:off x="1193275" y="1335675"/>
            <a:ext cx="80844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p>
          <a:p>
            <a:pPr indent="0" lvl="0" marL="0" rtl="0" algn="l">
              <a:spcBef>
                <a:spcPts val="1600"/>
              </a:spcBef>
              <a:spcAft>
                <a:spcPts val="0"/>
              </a:spcAft>
              <a:buNone/>
            </a:pPr>
            <a:r>
              <a:rPr lang="es-419" sz="1700"/>
              <a:t>Versión</a:t>
            </a:r>
            <a:r>
              <a:rPr lang="es-419" sz="1700"/>
              <a:t> </a:t>
            </a:r>
            <a:r>
              <a:rPr lang="es-419" sz="1700"/>
              <a:t>estándar</a:t>
            </a:r>
            <a:r>
              <a:rPr lang="es-419" sz="1700"/>
              <a:t> WI-FI escogido: </a:t>
            </a:r>
            <a:r>
              <a:rPr b="1" lang="es-419" sz="1700"/>
              <a:t>802.11 N</a:t>
            </a:r>
            <a:endParaRPr b="1" sz="1700"/>
          </a:p>
          <a:p>
            <a:pPr indent="-336550" lvl="0" marL="457200" rtl="0" algn="l">
              <a:spcBef>
                <a:spcPts val="1600"/>
              </a:spcBef>
              <a:spcAft>
                <a:spcPts val="0"/>
              </a:spcAft>
              <a:buSzPts val="1700"/>
              <a:buChar char="❖"/>
            </a:pPr>
            <a:r>
              <a:rPr lang="es-419" sz="1700"/>
              <a:t>Compatible con las </a:t>
            </a:r>
            <a:r>
              <a:rPr lang="es-419" sz="1700"/>
              <a:t>tecnologías</a:t>
            </a:r>
            <a:r>
              <a:rPr lang="es-419" sz="1700"/>
              <a:t> a/b/g.</a:t>
            </a:r>
            <a:endParaRPr sz="1700"/>
          </a:p>
          <a:p>
            <a:pPr indent="-336550" lvl="0" marL="457200" rtl="0" algn="l">
              <a:spcBef>
                <a:spcPts val="0"/>
              </a:spcBef>
              <a:spcAft>
                <a:spcPts val="0"/>
              </a:spcAft>
              <a:buSzPts val="1700"/>
              <a:buChar char="❖"/>
            </a:pPr>
            <a:r>
              <a:rPr lang="es-419" sz="1700"/>
              <a:t>Trabaja en las bandas de 2.4 y 5 GHz.</a:t>
            </a:r>
            <a:endParaRPr sz="1700"/>
          </a:p>
          <a:p>
            <a:pPr indent="-336550" lvl="0" marL="457200" rtl="0" algn="l">
              <a:spcBef>
                <a:spcPts val="0"/>
              </a:spcBef>
              <a:spcAft>
                <a:spcPts val="0"/>
              </a:spcAft>
              <a:buSzPts val="1700"/>
              <a:buChar char="❖"/>
            </a:pPr>
            <a:r>
              <a:rPr lang="es-419" sz="1700"/>
              <a:t>Utiliza tecnología MIMO</a:t>
            </a:r>
            <a:endParaRPr sz="1700"/>
          </a:p>
          <a:p>
            <a:pPr indent="0" lvl="0" marL="457200" rtl="0" algn="l">
              <a:spcBef>
                <a:spcPts val="1600"/>
              </a:spcBef>
              <a:spcAft>
                <a:spcPts val="0"/>
              </a:spcAft>
              <a:buNone/>
            </a:pPr>
            <a:r>
              <a:t/>
            </a:r>
            <a:endParaRPr b="1" sz="17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sp>
        <p:nvSpPr>
          <p:cNvPr id="498" name="Google Shape;498;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1"/>
          <p:cNvSpPr txBox="1"/>
          <p:nvPr>
            <p:ph type="title"/>
          </p:nvPr>
        </p:nvSpPr>
        <p:spPr>
          <a:xfrm>
            <a:off x="1303800" y="598575"/>
            <a:ext cx="7086600" cy="1590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419" sz="1900">
                <a:solidFill>
                  <a:srgbClr val="434343"/>
                </a:solidFill>
                <a:highlight>
                  <a:srgbClr val="FFFFFF"/>
                </a:highlight>
              </a:rPr>
              <a:t>Access Point inalámbrico (300Mbps)- 802.11b/g/n (draft 2.0) - Aironet 1141  Cisco</a:t>
            </a:r>
            <a:r>
              <a:rPr lang="es-419" sz="1800">
                <a:solidFill>
                  <a:srgbClr val="666666"/>
                </a:solidFill>
                <a:highlight>
                  <a:srgbClr val="FFFFFF"/>
                </a:highlight>
              </a:rPr>
              <a:t> </a:t>
            </a:r>
            <a:endParaRPr sz="1800">
              <a:solidFill>
                <a:srgbClr val="666666"/>
              </a:solidFill>
            </a:endParaRPr>
          </a:p>
        </p:txBody>
      </p:sp>
      <p:sp>
        <p:nvSpPr>
          <p:cNvPr id="504" name="Google Shape;504;p31"/>
          <p:cNvSpPr txBox="1"/>
          <p:nvPr>
            <p:ph idx="1" type="body"/>
          </p:nvPr>
        </p:nvSpPr>
        <p:spPr>
          <a:xfrm>
            <a:off x="819975" y="1579300"/>
            <a:ext cx="3312000" cy="2660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Char char="-"/>
            </a:pPr>
            <a:r>
              <a:rPr lang="es-419" sz="1700">
                <a:solidFill>
                  <a:srgbClr val="000000"/>
                </a:solidFill>
                <a:highlight>
                  <a:srgbClr val="FFFFFF"/>
                </a:highlight>
                <a:latin typeface="Arial"/>
                <a:ea typeface="Arial"/>
                <a:cs typeface="Arial"/>
                <a:sym typeface="Arial"/>
              </a:rPr>
              <a:t>2x3 multiple-input multiple-output (MIMO) with two spatial streams</a:t>
            </a:r>
            <a:endParaRPr sz="1700">
              <a:solidFill>
                <a:srgbClr val="525252"/>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s-419" sz="1700">
                <a:solidFill>
                  <a:srgbClr val="000000"/>
                </a:solidFill>
                <a:highlight>
                  <a:srgbClr val="FFFFFF"/>
                </a:highlight>
                <a:latin typeface="Arial"/>
                <a:ea typeface="Arial"/>
                <a:cs typeface="Arial"/>
                <a:sym typeface="Arial"/>
              </a:rPr>
              <a:t>Últimas estándar Wireless-N 802.11n, 802.11b / g compatible con versiones anteriores</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s-419" sz="1700">
                <a:solidFill>
                  <a:srgbClr val="000000"/>
                </a:solidFill>
                <a:highlight>
                  <a:srgbClr val="FFFFFF"/>
                </a:highlight>
                <a:latin typeface="Arial"/>
                <a:ea typeface="Arial"/>
                <a:cs typeface="Arial"/>
                <a:sym typeface="Arial"/>
              </a:rPr>
              <a:t>Antenas internas</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s-419" sz="1700">
                <a:solidFill>
                  <a:srgbClr val="000000"/>
                </a:solidFill>
                <a:highlight>
                  <a:srgbClr val="FFFFFF"/>
                </a:highlight>
                <a:latin typeface="Arial"/>
                <a:ea typeface="Arial"/>
                <a:cs typeface="Arial"/>
                <a:sym typeface="Arial"/>
              </a:rPr>
              <a:t>2.4GHz -87 dbm</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s-419" sz="1700">
                <a:solidFill>
                  <a:srgbClr val="000000"/>
                </a:solidFill>
                <a:highlight>
                  <a:srgbClr val="FFFFFF"/>
                </a:highlight>
                <a:latin typeface="Arial"/>
                <a:ea typeface="Arial"/>
                <a:cs typeface="Arial"/>
                <a:sym typeface="Arial"/>
              </a:rPr>
              <a:t>5GHz -91 dBm</a:t>
            </a:r>
            <a:endParaRPr sz="1700">
              <a:solidFill>
                <a:srgbClr val="000000"/>
              </a:solidFill>
              <a:highlight>
                <a:srgbClr val="FFFFFF"/>
              </a:highlight>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s-419" sz="1700">
                <a:solidFill>
                  <a:srgbClr val="000000"/>
                </a:solidFill>
                <a:highlight>
                  <a:srgbClr val="FFFFFF"/>
                </a:highlight>
                <a:latin typeface="Arial"/>
                <a:ea typeface="Arial"/>
                <a:cs typeface="Arial"/>
                <a:sym typeface="Arial"/>
              </a:rPr>
              <a:t>Omnidireccional</a:t>
            </a:r>
            <a:endParaRPr sz="1700">
              <a:solidFill>
                <a:srgbClr val="000000"/>
              </a:solidFill>
              <a:highlight>
                <a:srgbClr val="FFFFFF"/>
              </a:highlight>
              <a:latin typeface="Arial"/>
              <a:ea typeface="Arial"/>
              <a:cs typeface="Arial"/>
              <a:sym typeface="Arial"/>
            </a:endParaRPr>
          </a:p>
        </p:txBody>
      </p:sp>
      <p:sp>
        <p:nvSpPr>
          <p:cNvPr id="505" name="Google Shape;505;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06" name="Google Shape;506;p31"/>
          <p:cNvPicPr preferRelativeResize="0"/>
          <p:nvPr/>
        </p:nvPicPr>
        <p:blipFill>
          <a:blip r:embed="rId3">
            <a:alphaModFix/>
          </a:blip>
          <a:stretch>
            <a:fillRect/>
          </a:stretch>
        </p:blipFill>
        <p:spPr>
          <a:xfrm>
            <a:off x="5372300" y="1673975"/>
            <a:ext cx="2857500" cy="28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2: DISEÑO</a:t>
            </a:r>
            <a:endParaRPr/>
          </a:p>
        </p:txBody>
      </p:sp>
      <p:sp>
        <p:nvSpPr>
          <p:cNvPr id="512" name="Google Shape;512;p32"/>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p:txBody>
      </p:sp>
      <p:sp>
        <p:nvSpPr>
          <p:cNvPr id="513" name="Google Shape;513;p32"/>
          <p:cNvSpPr txBox="1"/>
          <p:nvPr>
            <p:ph idx="1" type="body"/>
          </p:nvPr>
        </p:nvSpPr>
        <p:spPr>
          <a:xfrm>
            <a:off x="1059600" y="1347650"/>
            <a:ext cx="78846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t>Topologías</a:t>
            </a:r>
            <a:r>
              <a:rPr lang="es-419" sz="1700"/>
              <a:t> Inalámbricas:</a:t>
            </a:r>
            <a:endParaRPr sz="1700"/>
          </a:p>
          <a:p>
            <a:pPr indent="0" lvl="0" marL="457200" rtl="0" algn="l">
              <a:spcBef>
                <a:spcPts val="1600"/>
              </a:spcBef>
              <a:spcAft>
                <a:spcPts val="0"/>
              </a:spcAft>
              <a:buNone/>
            </a:pPr>
            <a:r>
              <a:t/>
            </a:r>
            <a:endParaRPr sz="1700"/>
          </a:p>
          <a:p>
            <a:pPr indent="0" lvl="0" marL="914400" rtl="0" algn="l">
              <a:spcBef>
                <a:spcPts val="1600"/>
              </a:spcBef>
              <a:spcAft>
                <a:spcPts val="0"/>
              </a:spcAft>
              <a:buNone/>
            </a:pPr>
            <a:r>
              <a:t/>
            </a:r>
            <a:endParaRPr b="1" sz="17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sp>
        <p:nvSpPr>
          <p:cNvPr id="514" name="Google Shape;514;p32"/>
          <p:cNvSpPr txBox="1"/>
          <p:nvPr>
            <p:ph idx="2" type="body"/>
          </p:nvPr>
        </p:nvSpPr>
        <p:spPr>
          <a:xfrm>
            <a:off x="5155413" y="1990050"/>
            <a:ext cx="3865200" cy="308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419"/>
              <a:t>Modo Ad Hoc: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15" name="Google Shape;515;p32"/>
          <p:cNvSpPr txBox="1"/>
          <p:nvPr>
            <p:ph idx="2" type="body"/>
          </p:nvPr>
        </p:nvSpPr>
        <p:spPr>
          <a:xfrm>
            <a:off x="1225425" y="1881800"/>
            <a:ext cx="3430500" cy="308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419"/>
              <a:t>Modo </a:t>
            </a:r>
            <a:r>
              <a:rPr lang="es-419"/>
              <a:t>Infraestructura: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16" name="Google Shape;516;p32"/>
          <p:cNvPicPr preferRelativeResize="0"/>
          <p:nvPr/>
        </p:nvPicPr>
        <p:blipFill rotWithShape="1">
          <a:blip r:embed="rId3">
            <a:alphaModFix/>
          </a:blip>
          <a:srcRect b="0" l="1283" r="0" t="1729"/>
          <a:stretch/>
        </p:blipFill>
        <p:spPr>
          <a:xfrm>
            <a:off x="1264600" y="2337950"/>
            <a:ext cx="3352125" cy="2679150"/>
          </a:xfrm>
          <a:prstGeom prst="rect">
            <a:avLst/>
          </a:prstGeom>
          <a:noFill/>
          <a:ln>
            <a:noFill/>
          </a:ln>
        </p:spPr>
      </p:pic>
      <p:pic>
        <p:nvPicPr>
          <p:cNvPr id="517" name="Google Shape;517;p32"/>
          <p:cNvPicPr preferRelativeResize="0"/>
          <p:nvPr/>
        </p:nvPicPr>
        <p:blipFill rotWithShape="1">
          <a:blip r:embed="rId4">
            <a:alphaModFix/>
          </a:blip>
          <a:srcRect b="-12129" l="2505" r="0" t="12130"/>
          <a:stretch/>
        </p:blipFill>
        <p:spPr>
          <a:xfrm>
            <a:off x="5155362" y="3028700"/>
            <a:ext cx="3865325" cy="1581150"/>
          </a:xfrm>
          <a:prstGeom prst="rect">
            <a:avLst/>
          </a:prstGeom>
          <a:noFill/>
          <a:ln>
            <a:noFill/>
          </a:ln>
        </p:spPr>
      </p:pic>
      <p:sp>
        <p:nvSpPr>
          <p:cNvPr id="518" name="Google Shape;518;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1303800" y="418825"/>
            <a:ext cx="72273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2: DISEÑO</a:t>
            </a:r>
            <a:endParaRPr/>
          </a:p>
        </p:txBody>
      </p:sp>
      <p:sp>
        <p:nvSpPr>
          <p:cNvPr id="524" name="Google Shape;524;p33"/>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p:txBody>
      </p:sp>
      <p:sp>
        <p:nvSpPr>
          <p:cNvPr id="525" name="Google Shape;525;p33"/>
          <p:cNvSpPr txBox="1"/>
          <p:nvPr>
            <p:ph idx="1" type="body"/>
          </p:nvPr>
        </p:nvSpPr>
        <p:spPr>
          <a:xfrm>
            <a:off x="1117150" y="1144050"/>
            <a:ext cx="7083300" cy="38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t>Parámetro de Diseño: Administración de la Red.</a:t>
            </a:r>
            <a:endParaRPr sz="1700"/>
          </a:p>
          <a:p>
            <a:pPr indent="0" lvl="0" marL="457200" rtl="0" algn="l">
              <a:spcBef>
                <a:spcPts val="1600"/>
              </a:spcBef>
              <a:spcAft>
                <a:spcPts val="0"/>
              </a:spcAft>
              <a:buNone/>
            </a:pPr>
            <a:r>
              <a:rPr lang="es-419" sz="1700"/>
              <a:t>Arquitecturas:</a:t>
            </a:r>
            <a:endParaRPr sz="1700"/>
          </a:p>
          <a:p>
            <a:pPr indent="-336550" lvl="0" marL="457200" rtl="0" algn="l">
              <a:spcBef>
                <a:spcPts val="1600"/>
              </a:spcBef>
              <a:spcAft>
                <a:spcPts val="0"/>
              </a:spcAft>
              <a:buSzPts val="1700"/>
              <a:buChar char="❖"/>
            </a:pPr>
            <a:r>
              <a:rPr lang="es-419" sz="1700"/>
              <a:t>Arquitectura AP autónoma</a:t>
            </a:r>
            <a:endParaRPr sz="1700"/>
          </a:p>
          <a:p>
            <a:pPr indent="-336550" lvl="0" marL="457200" rtl="0" algn="l">
              <a:spcBef>
                <a:spcPts val="0"/>
              </a:spcBef>
              <a:spcAft>
                <a:spcPts val="0"/>
              </a:spcAft>
              <a:buSzPts val="1700"/>
              <a:buChar char="❖"/>
            </a:pPr>
            <a:r>
              <a:rPr lang="es-419" sz="1700"/>
              <a:t>Arquitectura AP basada en la nube (Cloud manager)</a:t>
            </a:r>
            <a:endParaRPr sz="1700"/>
          </a:p>
          <a:p>
            <a:pPr indent="-336550" lvl="0" marL="457200" rtl="0" algn="l">
              <a:spcBef>
                <a:spcPts val="0"/>
              </a:spcBef>
              <a:spcAft>
                <a:spcPts val="0"/>
              </a:spcAft>
              <a:buSzPts val="1700"/>
              <a:buChar char="❖"/>
            </a:pPr>
            <a:r>
              <a:rPr lang="es-419" sz="1700"/>
              <a:t>Arquitectura AP ligera</a:t>
            </a:r>
            <a:endParaRPr sz="1700"/>
          </a:p>
          <a:p>
            <a:pPr indent="0" lvl="0" marL="0" rtl="0" algn="l">
              <a:spcBef>
                <a:spcPts val="1600"/>
              </a:spcBef>
              <a:spcAft>
                <a:spcPts val="0"/>
              </a:spcAft>
              <a:buNone/>
            </a:pPr>
            <a:r>
              <a:rPr lang="es-419" sz="1700"/>
              <a:t>Proveedores para implementar la administración en la nube:</a:t>
            </a:r>
            <a:endParaRPr sz="1700"/>
          </a:p>
          <a:p>
            <a:pPr indent="-336550" lvl="0" marL="457200" rtl="0" algn="l">
              <a:spcBef>
                <a:spcPts val="1600"/>
              </a:spcBef>
              <a:spcAft>
                <a:spcPts val="0"/>
              </a:spcAft>
              <a:buSzPts val="1700"/>
              <a:buChar char="❖"/>
            </a:pPr>
            <a:r>
              <a:rPr lang="es-419" sz="1700"/>
              <a:t>Aerohive Network</a:t>
            </a:r>
            <a:endParaRPr sz="1700"/>
          </a:p>
          <a:p>
            <a:pPr indent="-336550" lvl="0" marL="457200" rtl="0" algn="l">
              <a:spcBef>
                <a:spcPts val="0"/>
              </a:spcBef>
              <a:spcAft>
                <a:spcPts val="0"/>
              </a:spcAft>
              <a:buSzPts val="1700"/>
              <a:buChar char="❖"/>
            </a:pPr>
            <a:r>
              <a:rPr lang="es-419" sz="1700"/>
              <a:t>Aruba Network</a:t>
            </a:r>
            <a:endParaRPr sz="1700"/>
          </a:p>
          <a:p>
            <a:pPr indent="-336550" lvl="0" marL="457200" rtl="0" algn="l">
              <a:spcBef>
                <a:spcPts val="0"/>
              </a:spcBef>
              <a:spcAft>
                <a:spcPts val="0"/>
              </a:spcAft>
              <a:buSzPts val="1700"/>
              <a:buChar char="❖"/>
            </a:pPr>
            <a:r>
              <a:rPr lang="es-419" sz="1700"/>
              <a:t>Cisco Meraki</a:t>
            </a:r>
            <a:endParaRPr sz="1700"/>
          </a:p>
          <a:p>
            <a:pPr indent="0" lvl="0" marL="0" rtl="0" algn="l">
              <a:spcBef>
                <a:spcPts val="1600"/>
              </a:spcBef>
              <a:spcAft>
                <a:spcPts val="0"/>
              </a:spcAft>
              <a:buNone/>
            </a:pPr>
            <a:r>
              <a:t/>
            </a:r>
            <a:endParaRPr b="1" sz="17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sp>
        <p:nvSpPr>
          <p:cNvPr id="526" name="Google Shape;526;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Diseño 2: Diseño</a:t>
            </a:r>
            <a:endParaRPr/>
          </a:p>
        </p:txBody>
      </p:sp>
      <p:pic>
        <p:nvPicPr>
          <p:cNvPr id="532" name="Google Shape;532;p34"/>
          <p:cNvPicPr preferRelativeResize="0"/>
          <p:nvPr/>
        </p:nvPicPr>
        <p:blipFill>
          <a:blip r:embed="rId3">
            <a:alphaModFix/>
          </a:blip>
          <a:stretch>
            <a:fillRect/>
          </a:stretch>
        </p:blipFill>
        <p:spPr>
          <a:xfrm>
            <a:off x="7138828" y="1908568"/>
            <a:ext cx="212825" cy="212825"/>
          </a:xfrm>
          <a:prstGeom prst="rect">
            <a:avLst/>
          </a:prstGeom>
          <a:noFill/>
          <a:ln>
            <a:noFill/>
          </a:ln>
        </p:spPr>
      </p:pic>
      <p:sp>
        <p:nvSpPr>
          <p:cNvPr id="533" name="Google Shape;533;p34"/>
          <p:cNvSpPr txBox="1"/>
          <p:nvPr/>
        </p:nvSpPr>
        <p:spPr>
          <a:xfrm>
            <a:off x="1451625" y="1175250"/>
            <a:ext cx="7231500" cy="3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Diagramas: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u="sng">
                <a:solidFill>
                  <a:schemeClr val="hlink"/>
                </a:solidFill>
                <a:hlinkClick r:id="rId4"/>
              </a:rPr>
              <a:t>Diagrama Geográfico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u="sng">
                <a:solidFill>
                  <a:schemeClr val="hlink"/>
                </a:solidFill>
                <a:latin typeface="Nunito"/>
                <a:ea typeface="Nunito"/>
                <a:cs typeface="Nunito"/>
                <a:sym typeface="Nunito"/>
                <a:hlinkClick r:id="rId5"/>
              </a:rPr>
              <a:t>Diagrama Lógico</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s-419" u="sng">
                <a:solidFill>
                  <a:schemeClr val="hlink"/>
                </a:solidFill>
                <a:latin typeface="Nunito"/>
                <a:ea typeface="Nunito"/>
                <a:cs typeface="Nunito"/>
                <a:sym typeface="Nunito"/>
                <a:hlinkClick r:id="rId6"/>
              </a:rPr>
              <a:t>Diagrama Fisico</a:t>
            </a:r>
            <a:r>
              <a:rPr lang="es-419">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534" name="Google Shape;534;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35" name="Google Shape;535;p34"/>
          <p:cNvPicPr preferRelativeResize="0"/>
          <p:nvPr/>
        </p:nvPicPr>
        <p:blipFill>
          <a:blip r:embed="rId7">
            <a:alphaModFix/>
          </a:blip>
          <a:stretch>
            <a:fillRect/>
          </a:stretch>
        </p:blipFill>
        <p:spPr>
          <a:xfrm>
            <a:off x="3828875" y="1392050"/>
            <a:ext cx="857149" cy="743651"/>
          </a:xfrm>
          <a:prstGeom prst="rect">
            <a:avLst/>
          </a:prstGeom>
          <a:noFill/>
          <a:ln>
            <a:noFill/>
          </a:ln>
        </p:spPr>
      </p:pic>
      <p:pic>
        <p:nvPicPr>
          <p:cNvPr id="536" name="Google Shape;536;p34"/>
          <p:cNvPicPr preferRelativeResize="0"/>
          <p:nvPr/>
        </p:nvPicPr>
        <p:blipFill>
          <a:blip r:embed="rId8">
            <a:alphaModFix/>
          </a:blip>
          <a:stretch>
            <a:fillRect/>
          </a:stretch>
        </p:blipFill>
        <p:spPr>
          <a:xfrm>
            <a:off x="3648975" y="2364488"/>
            <a:ext cx="1308125" cy="1070563"/>
          </a:xfrm>
          <a:prstGeom prst="rect">
            <a:avLst/>
          </a:prstGeom>
          <a:noFill/>
          <a:ln>
            <a:noFill/>
          </a:ln>
        </p:spPr>
      </p:pic>
      <p:pic>
        <p:nvPicPr>
          <p:cNvPr id="537" name="Google Shape;537;p34"/>
          <p:cNvPicPr preferRelativeResize="0"/>
          <p:nvPr/>
        </p:nvPicPr>
        <p:blipFill>
          <a:blip r:embed="rId9">
            <a:alphaModFix/>
          </a:blip>
          <a:stretch>
            <a:fillRect/>
          </a:stretch>
        </p:blipFill>
        <p:spPr>
          <a:xfrm>
            <a:off x="3761575" y="3717525"/>
            <a:ext cx="924451" cy="924451"/>
          </a:xfrm>
          <a:prstGeom prst="rect">
            <a:avLst/>
          </a:prstGeom>
          <a:noFill/>
          <a:ln>
            <a:noFill/>
          </a:ln>
        </p:spPr>
      </p:pic>
      <p:sp>
        <p:nvSpPr>
          <p:cNvPr id="538" name="Google Shape;538;p34"/>
          <p:cNvSpPr txBox="1"/>
          <p:nvPr/>
        </p:nvSpPr>
        <p:spPr>
          <a:xfrm>
            <a:off x="2345175" y="4864900"/>
            <a:ext cx="54444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Psdt: se encuentran en los documentos entregados</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5"/>
          <p:cNvSpPr txBox="1"/>
          <p:nvPr>
            <p:ph type="title"/>
          </p:nvPr>
        </p:nvSpPr>
        <p:spPr>
          <a:xfrm>
            <a:off x="3002925" y="1978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400"/>
              <a:t>PASO 3: IMPLEMENTACIÓN</a:t>
            </a:r>
            <a:endParaRPr sz="3400"/>
          </a:p>
        </p:txBody>
      </p:sp>
      <p:sp>
        <p:nvSpPr>
          <p:cNvPr id="544" name="Google Shape;54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Agenda</a:t>
            </a:r>
            <a:endParaRPr/>
          </a:p>
        </p:txBody>
      </p:sp>
      <p:sp>
        <p:nvSpPr>
          <p:cNvPr id="345" name="Google Shape;345;p18"/>
          <p:cNvSpPr txBox="1"/>
          <p:nvPr/>
        </p:nvSpPr>
        <p:spPr>
          <a:xfrm>
            <a:off x="4443275" y="2064600"/>
            <a:ext cx="24993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uFill>
                  <a:noFill/>
                </a:uFill>
                <a:latin typeface="Montserrat"/>
                <a:ea typeface="Montserrat"/>
                <a:cs typeface="Montserrat"/>
                <a:sym typeface="Montserrat"/>
                <a:hlinkClick>
                  <a:extLst>
                    <a:ext uri="{A12FA001-AC4F-418D-AE19-62706E023703}">
                      <ahyp:hlinkClr val="tx"/>
                    </a:ext>
                  </a:extLst>
                </a:hlinkClick>
              </a:rPr>
              <a:t>Presentación: Inserta tu texto aquí</a:t>
            </a:r>
            <a:endParaRPr sz="1800">
              <a:solidFill>
                <a:srgbClr val="FFFFFF"/>
              </a:solidFill>
              <a:latin typeface="Average"/>
              <a:ea typeface="Average"/>
              <a:cs typeface="Average"/>
              <a:sym typeface="Average"/>
            </a:endParaRPr>
          </a:p>
          <a:p>
            <a:pPr indent="0" lvl="0" marL="0" rtl="0" algn="l">
              <a:lnSpc>
                <a:spcPct val="150000"/>
              </a:lnSpc>
              <a:spcBef>
                <a:spcPts val="90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Foco en las computadoras de escritorio</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extLst>
                    <a:ext uri="{A12FA001-AC4F-418D-AE19-62706E023703}">
                      <ahyp:hlinkClr val="tx"/>
                    </a:ext>
                  </a:extLst>
                </a:hlinkClick>
              </a:rPr>
              <a:t>Foco en los dispositivos móviles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extLst>
                    <a:ext uri="{A12FA001-AC4F-418D-AE19-62706E023703}">
                      <ahyp:hlinkClr val="tx"/>
                    </a:ext>
                  </a:extLst>
                </a:hlinkClick>
              </a:rPr>
              <a:t>Foco en la vista horizontal de los dispositivos móviles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extLst>
                    <a:ext uri="{A12FA001-AC4F-418D-AE19-62706E023703}">
                      <ahyp:hlinkClr val="tx"/>
                    </a:ext>
                  </a:extLst>
                </a:hlinkClick>
              </a:rPr>
              <a:t>Foco en los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extLst>
                    <a:ext uri="{A12FA001-AC4F-418D-AE19-62706E023703}">
                      <ahyp:hlinkClr val="tx"/>
                    </a:ext>
                  </a:extLst>
                </a:hlinkClick>
              </a:rPr>
              <a:t>Foco en las tablets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extLst>
                    <a:ext uri="{A12FA001-AC4F-418D-AE19-62706E023703}">
                      <ahyp:hlinkClr val="tx"/>
                    </a:ext>
                  </a:extLst>
                </a:hlinkClick>
              </a:rPr>
              <a:t>Foco en la vista horizontal de las tablets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extLst>
                    <a:ext uri="{A12FA001-AC4F-418D-AE19-62706E023703}">
                      <ahyp:hlinkClr val="tx"/>
                    </a:ext>
                  </a:extLst>
                </a:hlinkClick>
              </a:rPr>
              <a:t>Foco en los wearables</a:t>
            </a:r>
            <a:endParaRPr sz="1800">
              <a:solidFill>
                <a:srgbClr val="FFFFFF"/>
              </a:solidFill>
              <a:latin typeface="Average"/>
              <a:ea typeface="Average"/>
              <a:cs typeface="Average"/>
              <a:sym typeface="Average"/>
            </a:endParaRPr>
          </a:p>
          <a:p>
            <a:pPr indent="0" lvl="0" marL="0" rtl="0" algn="l">
              <a:spcBef>
                <a:spcPts val="1300"/>
              </a:spcBef>
              <a:spcAft>
                <a:spcPts val="0"/>
              </a:spcAft>
              <a:buNone/>
            </a:pPr>
            <a:r>
              <a:rPr lang="es-419">
                <a:solidFill>
                  <a:srgbClr val="FFFFFF"/>
                </a:solidFill>
                <a:uFill>
                  <a:noFill/>
                </a:uFill>
                <a:latin typeface="Montserrat"/>
                <a:ea typeface="Montserrat"/>
                <a:cs typeface="Montserrat"/>
                <a:sym typeface="Montserrat"/>
                <a:hlinkClick>
                  <a:extLst>
                    <a:ext uri="{A12FA001-AC4F-418D-AE19-62706E023703}">
                      <ahyp:hlinkClr val="tx"/>
                    </a:ext>
                  </a:extLst>
                </a:hlinkClick>
              </a:rPr>
              <a:t>Cronograma del proyecto</a:t>
            </a:r>
            <a:endParaRPr sz="1800">
              <a:solidFill>
                <a:srgbClr val="FFFFFF"/>
              </a:solidFill>
              <a:latin typeface="Average"/>
              <a:ea typeface="Average"/>
              <a:cs typeface="Average"/>
              <a:sym typeface="Average"/>
            </a:endParaRPr>
          </a:p>
        </p:txBody>
      </p:sp>
      <p:sp>
        <p:nvSpPr>
          <p:cNvPr id="346" name="Google Shape;346;p18"/>
          <p:cNvSpPr txBox="1"/>
          <p:nvPr/>
        </p:nvSpPr>
        <p:spPr>
          <a:xfrm>
            <a:off x="1294300" y="2064600"/>
            <a:ext cx="5048100" cy="2020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verage"/>
              <a:buChar char="●"/>
            </a:pPr>
            <a:r>
              <a:rPr lang="es-419">
                <a:latin typeface="Montserrat"/>
                <a:ea typeface="Montserrat"/>
                <a:cs typeface="Montserrat"/>
                <a:sym typeface="Montserrat"/>
              </a:rPr>
              <a:t>Ciclo de vida de Diseño</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AutoNum type="arabicPeriod"/>
            </a:pPr>
            <a:r>
              <a:rPr lang="es-419">
                <a:latin typeface="Montserrat"/>
                <a:ea typeface="Montserrat"/>
                <a:cs typeface="Montserrat"/>
                <a:sym typeface="Montserrat"/>
              </a:rPr>
              <a:t>Análisis</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AutoNum type="arabicPeriod"/>
            </a:pPr>
            <a:r>
              <a:rPr lang="es-419">
                <a:latin typeface="Montserrat"/>
                <a:ea typeface="Montserrat"/>
                <a:cs typeface="Montserrat"/>
                <a:sym typeface="Montserrat"/>
              </a:rPr>
              <a:t>Diseño</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AutoNum type="arabicPeriod"/>
            </a:pPr>
            <a:r>
              <a:rPr lang="es-419">
                <a:latin typeface="Montserrat"/>
                <a:ea typeface="Montserrat"/>
                <a:cs typeface="Montserrat"/>
                <a:sym typeface="Montserrat"/>
              </a:rPr>
              <a:t>Implementación</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s-419">
                <a:latin typeface="Montserrat"/>
                <a:ea typeface="Montserrat"/>
                <a:cs typeface="Montserrat"/>
                <a:sym typeface="Montserrat"/>
              </a:rPr>
              <a:t>Conclusiones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419">
                <a:latin typeface="Montserrat"/>
                <a:ea typeface="Montserrat"/>
                <a:cs typeface="Montserrat"/>
                <a:sym typeface="Montserrat"/>
              </a:rPr>
              <a:t>Referencias</a:t>
            </a:r>
            <a:endParaRPr>
              <a:latin typeface="Montserrat"/>
              <a:ea typeface="Montserrat"/>
              <a:cs typeface="Montserrat"/>
              <a:sym typeface="Montserrat"/>
            </a:endParaRPr>
          </a:p>
        </p:txBody>
      </p:sp>
      <p:sp>
        <p:nvSpPr>
          <p:cNvPr id="347" name="Google Shape;34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6"/>
          <p:cNvSpPr txBox="1"/>
          <p:nvPr>
            <p:ph type="title"/>
          </p:nvPr>
        </p:nvSpPr>
        <p:spPr>
          <a:xfrm>
            <a:off x="1303800" y="802500"/>
            <a:ext cx="72273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3: IMPLEMENTACIÓN</a:t>
            </a:r>
            <a:endParaRPr/>
          </a:p>
        </p:txBody>
      </p:sp>
      <p:sp>
        <p:nvSpPr>
          <p:cNvPr id="550" name="Google Shape;550;p36"/>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p:txBody>
      </p:sp>
      <p:sp>
        <p:nvSpPr>
          <p:cNvPr id="551" name="Google Shape;551;p36"/>
          <p:cNvSpPr txBox="1"/>
          <p:nvPr>
            <p:ph idx="1" type="body"/>
          </p:nvPr>
        </p:nvSpPr>
        <p:spPr>
          <a:xfrm>
            <a:off x="1181300" y="1533600"/>
            <a:ext cx="80844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t>Estudio del sitio donde se implementara al arquitectura inalámbrica.</a:t>
            </a:r>
            <a:endParaRPr sz="1700"/>
          </a:p>
          <a:p>
            <a:pPr indent="0" lvl="0" marL="0" rtl="0" algn="l">
              <a:spcBef>
                <a:spcPts val="1600"/>
              </a:spcBef>
              <a:spcAft>
                <a:spcPts val="0"/>
              </a:spcAft>
              <a:buNone/>
            </a:pPr>
            <a:r>
              <a:rPr lang="es-419" sz="1700"/>
              <a:t>Tipo de estudio utilizado:</a:t>
            </a:r>
            <a:endParaRPr sz="1700"/>
          </a:p>
          <a:p>
            <a:pPr indent="-336550" lvl="0" marL="457200" rtl="0" algn="l">
              <a:spcBef>
                <a:spcPts val="1600"/>
              </a:spcBef>
              <a:spcAft>
                <a:spcPts val="0"/>
              </a:spcAft>
              <a:buSzPts val="1700"/>
              <a:buChar char="●"/>
            </a:pPr>
            <a:r>
              <a:rPr lang="es-419" sz="1700"/>
              <a:t>BIM Server [4]</a:t>
            </a:r>
            <a:endParaRPr sz="1700"/>
          </a:p>
          <a:p>
            <a:pPr indent="-336550" lvl="0" marL="457200" rtl="0" algn="l">
              <a:spcBef>
                <a:spcPts val="0"/>
              </a:spcBef>
              <a:spcAft>
                <a:spcPts val="0"/>
              </a:spcAft>
              <a:buSzPts val="1700"/>
              <a:buAutoNum type="arabicPeriod"/>
            </a:pPr>
            <a:r>
              <a:rPr lang="es-419" sz="1700"/>
              <a:t>IFC Builder(Arquitectura)</a:t>
            </a:r>
            <a:endParaRPr sz="1700"/>
          </a:p>
          <a:p>
            <a:pPr indent="-336550" lvl="0" marL="450000" rtl="0" algn="l">
              <a:spcBef>
                <a:spcPts val="0"/>
              </a:spcBef>
              <a:spcAft>
                <a:spcPts val="0"/>
              </a:spcAft>
              <a:buSzPts val="1700"/>
              <a:buAutoNum type="arabicPeriod"/>
            </a:pPr>
            <a:r>
              <a:rPr lang="es-419" sz="1700"/>
              <a:t>Cypetel Wireless(Site Survey)</a:t>
            </a:r>
            <a:endParaRPr sz="17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pic>
        <p:nvPicPr>
          <p:cNvPr descr="BIMserver.center | BIMCommunity" id="552" name="Google Shape;552;p36"/>
          <p:cNvPicPr preferRelativeResize="0"/>
          <p:nvPr/>
        </p:nvPicPr>
        <p:blipFill>
          <a:blip r:embed="rId3">
            <a:alphaModFix/>
          </a:blip>
          <a:stretch>
            <a:fillRect/>
          </a:stretch>
        </p:blipFill>
        <p:spPr>
          <a:xfrm>
            <a:off x="5359625" y="2636938"/>
            <a:ext cx="2857500" cy="762000"/>
          </a:xfrm>
          <a:prstGeom prst="rect">
            <a:avLst/>
          </a:prstGeom>
          <a:noFill/>
          <a:ln>
            <a:noFill/>
          </a:ln>
        </p:spPr>
      </p:pic>
      <p:pic>
        <p:nvPicPr>
          <p:cNvPr descr="CYPETEL Wireless - Store - BIMserver.center" id="553" name="Google Shape;553;p36"/>
          <p:cNvPicPr preferRelativeResize="0"/>
          <p:nvPr/>
        </p:nvPicPr>
        <p:blipFill>
          <a:blip r:embed="rId4">
            <a:alphaModFix/>
          </a:blip>
          <a:stretch>
            <a:fillRect/>
          </a:stretch>
        </p:blipFill>
        <p:spPr>
          <a:xfrm>
            <a:off x="6982175" y="3740850"/>
            <a:ext cx="1234950" cy="1122100"/>
          </a:xfrm>
          <a:prstGeom prst="rect">
            <a:avLst/>
          </a:prstGeom>
          <a:noFill/>
          <a:ln>
            <a:noFill/>
          </a:ln>
        </p:spPr>
      </p:pic>
      <p:pic>
        <p:nvPicPr>
          <p:cNvPr descr="IFC Builder - Store - BIMserver.center" id="554" name="Google Shape;554;p36"/>
          <p:cNvPicPr preferRelativeResize="0"/>
          <p:nvPr/>
        </p:nvPicPr>
        <p:blipFill>
          <a:blip r:embed="rId5">
            <a:alphaModFix/>
          </a:blip>
          <a:stretch>
            <a:fillRect/>
          </a:stretch>
        </p:blipFill>
        <p:spPr>
          <a:xfrm>
            <a:off x="4453900" y="3664653"/>
            <a:ext cx="1539200" cy="1258285"/>
          </a:xfrm>
          <a:prstGeom prst="rect">
            <a:avLst/>
          </a:prstGeom>
          <a:noFill/>
          <a:ln>
            <a:noFill/>
          </a:ln>
        </p:spPr>
      </p:pic>
      <p:sp>
        <p:nvSpPr>
          <p:cNvPr id="555" name="Google Shape;555;p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7"/>
          <p:cNvSpPr txBox="1"/>
          <p:nvPr/>
        </p:nvSpPr>
        <p:spPr>
          <a:xfrm>
            <a:off x="0" y="1793525"/>
            <a:ext cx="673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561" name="Google Shape;56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62" name="Google Shape;562;p37"/>
          <p:cNvPicPr preferRelativeResize="0"/>
          <p:nvPr/>
        </p:nvPicPr>
        <p:blipFill rotWithShape="1">
          <a:blip r:embed="rId3">
            <a:alphaModFix/>
          </a:blip>
          <a:srcRect b="18472" l="0" r="17307" t="1527"/>
          <a:stretch/>
        </p:blipFill>
        <p:spPr>
          <a:xfrm>
            <a:off x="2634750" y="268225"/>
            <a:ext cx="4762526" cy="4607075"/>
          </a:xfrm>
          <a:prstGeom prst="rect">
            <a:avLst/>
          </a:prstGeom>
          <a:noFill/>
          <a:ln>
            <a:noFill/>
          </a:ln>
        </p:spPr>
      </p:pic>
      <p:pic>
        <p:nvPicPr>
          <p:cNvPr descr="IFC Builder - Store - BIMserver.center" id="563" name="Google Shape;563;p37"/>
          <p:cNvPicPr preferRelativeResize="0"/>
          <p:nvPr/>
        </p:nvPicPr>
        <p:blipFill>
          <a:blip r:embed="rId4">
            <a:alphaModFix/>
          </a:blip>
          <a:stretch>
            <a:fillRect/>
          </a:stretch>
        </p:blipFill>
        <p:spPr>
          <a:xfrm>
            <a:off x="7481950" y="1766478"/>
            <a:ext cx="1539200" cy="1258285"/>
          </a:xfrm>
          <a:prstGeom prst="rect">
            <a:avLst/>
          </a:prstGeom>
          <a:noFill/>
          <a:ln>
            <a:noFill/>
          </a:ln>
        </p:spPr>
      </p:pic>
      <p:pic>
        <p:nvPicPr>
          <p:cNvPr id="564" name="Google Shape;564;p37"/>
          <p:cNvPicPr preferRelativeResize="0"/>
          <p:nvPr/>
        </p:nvPicPr>
        <p:blipFill>
          <a:blip r:embed="rId5">
            <a:alphaModFix/>
          </a:blip>
          <a:stretch>
            <a:fillRect/>
          </a:stretch>
        </p:blipFill>
        <p:spPr>
          <a:xfrm>
            <a:off x="455850" y="1843550"/>
            <a:ext cx="2094225" cy="1692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70" name="Google Shape;570;p38"/>
          <p:cNvPicPr preferRelativeResize="0"/>
          <p:nvPr/>
        </p:nvPicPr>
        <p:blipFill>
          <a:blip r:embed="rId3">
            <a:alphaModFix/>
          </a:blip>
          <a:stretch>
            <a:fillRect/>
          </a:stretch>
        </p:blipFill>
        <p:spPr>
          <a:xfrm>
            <a:off x="909750" y="266700"/>
            <a:ext cx="5032150" cy="2071050"/>
          </a:xfrm>
          <a:prstGeom prst="rect">
            <a:avLst/>
          </a:prstGeom>
          <a:noFill/>
          <a:ln>
            <a:noFill/>
          </a:ln>
        </p:spPr>
      </p:pic>
      <p:pic>
        <p:nvPicPr>
          <p:cNvPr descr="CYPETEL Wireless - Store - BIMserver.center" id="571" name="Google Shape;571;p38"/>
          <p:cNvPicPr preferRelativeResize="0"/>
          <p:nvPr/>
        </p:nvPicPr>
        <p:blipFill>
          <a:blip r:embed="rId4">
            <a:alphaModFix/>
          </a:blip>
          <a:stretch>
            <a:fillRect/>
          </a:stretch>
        </p:blipFill>
        <p:spPr>
          <a:xfrm>
            <a:off x="7533775" y="1900125"/>
            <a:ext cx="1234950" cy="1122100"/>
          </a:xfrm>
          <a:prstGeom prst="rect">
            <a:avLst/>
          </a:prstGeom>
          <a:noFill/>
          <a:ln>
            <a:noFill/>
          </a:ln>
        </p:spPr>
      </p:pic>
      <p:pic>
        <p:nvPicPr>
          <p:cNvPr id="572" name="Google Shape;572;p38"/>
          <p:cNvPicPr preferRelativeResize="0"/>
          <p:nvPr/>
        </p:nvPicPr>
        <p:blipFill>
          <a:blip r:embed="rId5">
            <a:alphaModFix/>
          </a:blip>
          <a:stretch>
            <a:fillRect/>
          </a:stretch>
        </p:blipFill>
        <p:spPr>
          <a:xfrm>
            <a:off x="2526950" y="2484850"/>
            <a:ext cx="4780149" cy="2474725"/>
          </a:xfrm>
          <a:prstGeom prst="rect">
            <a:avLst/>
          </a:prstGeom>
          <a:noFill/>
          <a:ln>
            <a:noFill/>
          </a:ln>
        </p:spPr>
      </p:pic>
      <p:sp>
        <p:nvSpPr>
          <p:cNvPr id="573" name="Google Shape;573;p38"/>
          <p:cNvSpPr txBox="1"/>
          <p:nvPr/>
        </p:nvSpPr>
        <p:spPr>
          <a:xfrm>
            <a:off x="0" y="1793525"/>
            <a:ext cx="673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79" name="Google Shape;579;p39"/>
          <p:cNvPicPr preferRelativeResize="0"/>
          <p:nvPr/>
        </p:nvPicPr>
        <p:blipFill>
          <a:blip r:embed="rId3">
            <a:alphaModFix/>
          </a:blip>
          <a:stretch>
            <a:fillRect/>
          </a:stretch>
        </p:blipFill>
        <p:spPr>
          <a:xfrm>
            <a:off x="783500" y="171463"/>
            <a:ext cx="8167658" cy="4800583"/>
          </a:xfrm>
          <a:prstGeom prst="rect">
            <a:avLst/>
          </a:prstGeom>
          <a:noFill/>
          <a:ln>
            <a:noFill/>
          </a:ln>
        </p:spPr>
      </p:pic>
      <p:sp>
        <p:nvSpPr>
          <p:cNvPr id="580" name="Google Shape;580;p39"/>
          <p:cNvSpPr/>
          <p:nvPr/>
        </p:nvSpPr>
        <p:spPr>
          <a:xfrm>
            <a:off x="7035825" y="3550100"/>
            <a:ext cx="347100" cy="1998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81" name="Google Shape;581;p39"/>
          <p:cNvSpPr/>
          <p:nvPr/>
        </p:nvSpPr>
        <p:spPr>
          <a:xfrm>
            <a:off x="4693775" y="946675"/>
            <a:ext cx="347100" cy="1998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82" name="Google Shape;582;p39"/>
          <p:cNvSpPr/>
          <p:nvPr/>
        </p:nvSpPr>
        <p:spPr>
          <a:xfrm>
            <a:off x="7235450" y="1088575"/>
            <a:ext cx="347100" cy="1998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83" name="Google Shape;583;p39"/>
          <p:cNvSpPr/>
          <p:nvPr/>
        </p:nvSpPr>
        <p:spPr>
          <a:xfrm>
            <a:off x="4937300" y="3881325"/>
            <a:ext cx="347100" cy="199800"/>
          </a:xfrm>
          <a:prstGeom prst="ellipse">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84" name="Google Shape;584;p39"/>
          <p:cNvSpPr txBox="1"/>
          <p:nvPr/>
        </p:nvSpPr>
        <p:spPr>
          <a:xfrm>
            <a:off x="0" y="1793525"/>
            <a:ext cx="673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90" name="Google Shape;590;p40"/>
          <p:cNvPicPr preferRelativeResize="0"/>
          <p:nvPr/>
        </p:nvPicPr>
        <p:blipFill>
          <a:blip r:embed="rId3">
            <a:alphaModFix/>
          </a:blip>
          <a:stretch>
            <a:fillRect/>
          </a:stretch>
        </p:blipFill>
        <p:spPr>
          <a:xfrm>
            <a:off x="5087313" y="247650"/>
            <a:ext cx="3933825" cy="4495800"/>
          </a:xfrm>
          <a:prstGeom prst="rect">
            <a:avLst/>
          </a:prstGeom>
          <a:noFill/>
          <a:ln>
            <a:noFill/>
          </a:ln>
        </p:spPr>
      </p:pic>
      <p:pic>
        <p:nvPicPr>
          <p:cNvPr id="591" name="Google Shape;591;p40"/>
          <p:cNvPicPr preferRelativeResize="0"/>
          <p:nvPr/>
        </p:nvPicPr>
        <p:blipFill>
          <a:blip r:embed="rId4">
            <a:alphaModFix/>
          </a:blip>
          <a:stretch>
            <a:fillRect/>
          </a:stretch>
        </p:blipFill>
        <p:spPr>
          <a:xfrm>
            <a:off x="488975" y="182525"/>
            <a:ext cx="4419600" cy="4626060"/>
          </a:xfrm>
          <a:prstGeom prst="rect">
            <a:avLst/>
          </a:prstGeom>
          <a:noFill/>
          <a:ln>
            <a:noFill/>
          </a:ln>
        </p:spPr>
      </p:pic>
      <p:sp>
        <p:nvSpPr>
          <p:cNvPr id="592" name="Google Shape;592;p40"/>
          <p:cNvSpPr txBox="1"/>
          <p:nvPr/>
        </p:nvSpPr>
        <p:spPr>
          <a:xfrm>
            <a:off x="0" y="1793525"/>
            <a:ext cx="673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1"/>
          <p:cNvSpPr txBox="1"/>
          <p:nvPr/>
        </p:nvSpPr>
        <p:spPr>
          <a:xfrm>
            <a:off x="0" y="1793525"/>
            <a:ext cx="7878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P2-SS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598" name="Google Shape;598;p41"/>
          <p:cNvPicPr preferRelativeResize="0"/>
          <p:nvPr/>
        </p:nvPicPr>
        <p:blipFill rotWithShape="1">
          <a:blip r:embed="rId3">
            <a:alphaModFix/>
          </a:blip>
          <a:srcRect b="4196" l="0" r="6068" t="0"/>
          <a:stretch/>
        </p:blipFill>
        <p:spPr>
          <a:xfrm>
            <a:off x="1148625" y="384838"/>
            <a:ext cx="6846749" cy="4373825"/>
          </a:xfrm>
          <a:prstGeom prst="rect">
            <a:avLst/>
          </a:prstGeom>
          <a:noFill/>
          <a:ln>
            <a:noFill/>
          </a:ln>
        </p:spPr>
      </p:pic>
      <p:sp>
        <p:nvSpPr>
          <p:cNvPr id="599" name="Google Shape;59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2"/>
          <p:cNvSpPr txBox="1"/>
          <p:nvPr/>
        </p:nvSpPr>
        <p:spPr>
          <a:xfrm>
            <a:off x="0" y="1793525"/>
            <a:ext cx="6732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Nunito"/>
                <a:ea typeface="Nunito"/>
                <a:cs typeface="Nunito"/>
                <a:sym typeface="Nunito"/>
              </a:rPr>
              <a:t>P2</a:t>
            </a:r>
            <a:endParaRPr>
              <a:latin typeface="Nunito"/>
              <a:ea typeface="Nunito"/>
              <a:cs typeface="Nunito"/>
              <a:sym typeface="Nunito"/>
            </a:endParaRPr>
          </a:p>
          <a:p>
            <a:pPr indent="0" lvl="0" marL="0" rtl="0" algn="l">
              <a:spcBef>
                <a:spcPts val="0"/>
              </a:spcBef>
              <a:spcAft>
                <a:spcPts val="0"/>
              </a:spcAft>
              <a:buNone/>
            </a:pPr>
            <a:r>
              <a:rPr lang="es-419">
                <a:latin typeface="Nunito"/>
                <a:ea typeface="Nunito"/>
                <a:cs typeface="Nunito"/>
                <a:sym typeface="Nunito"/>
              </a:rPr>
              <a:t>AP-2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605" name="Google Shape;60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606" name="Google Shape;606;p42"/>
          <p:cNvPicPr preferRelativeResize="0"/>
          <p:nvPr/>
        </p:nvPicPr>
        <p:blipFill>
          <a:blip r:embed="rId3">
            <a:alphaModFix/>
          </a:blip>
          <a:stretch>
            <a:fillRect/>
          </a:stretch>
        </p:blipFill>
        <p:spPr>
          <a:xfrm>
            <a:off x="1081775" y="215500"/>
            <a:ext cx="7667375" cy="45442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3"/>
          <p:cNvSpPr txBox="1"/>
          <p:nvPr>
            <p:ph type="title"/>
          </p:nvPr>
        </p:nvSpPr>
        <p:spPr>
          <a:xfrm>
            <a:off x="955625" y="1461975"/>
            <a:ext cx="7810500" cy="35949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b="0" lang="es-419" sz="1400">
                <a:solidFill>
                  <a:srgbClr val="000000"/>
                </a:solidFill>
                <a:latin typeface="Arial"/>
                <a:ea typeface="Arial"/>
                <a:cs typeface="Arial"/>
                <a:sym typeface="Arial"/>
              </a:rPr>
              <a:t>Al haber realizado un proceso o ciclo para diseñar una red Wi-Fi pudimos establecer mejores resultados para la solución de los principales requerimientos que la empresa Smart-Home necesitaba y se pudo ofrecer mejores alternativas para la implementación de la red.</a:t>
            </a:r>
            <a:endParaRPr b="0" sz="1400">
              <a:solidFill>
                <a:srgbClr val="000000"/>
              </a:solidFill>
              <a:latin typeface="Arial"/>
              <a:ea typeface="Arial"/>
              <a:cs typeface="Arial"/>
              <a:sym typeface="Arial"/>
            </a:endParaRPr>
          </a:p>
          <a:p>
            <a:pPr indent="0" lvl="0" marL="457200" rtl="0" algn="just">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419" sz="1400">
                <a:solidFill>
                  <a:srgbClr val="000000"/>
                </a:solidFill>
                <a:latin typeface="Arial"/>
                <a:ea typeface="Arial"/>
                <a:cs typeface="Arial"/>
                <a:sym typeface="Arial"/>
              </a:rPr>
              <a:t>Experimentar y haber realizado este site survey, ayudó a la comprensión de diferentes conceptos teóricos vistos en anteriores materias de nuestra carrera. Pero especialmente, nos centramos en los de la asignatura de comunicaciones inalámbricas, donde identificamos claramente los diversos cambios y modificaciones que pueden tener las señales de frecuencia que son generados por los diferentes tipos de Access points (APs) probados por nosotros utilizando el software Cypetel wireless.</a:t>
            </a:r>
            <a:endParaRPr b="0" sz="1500"/>
          </a:p>
          <a:p>
            <a:pPr indent="0" lvl="0" marL="0" rtl="0" algn="l">
              <a:spcBef>
                <a:spcPts val="0"/>
              </a:spcBef>
              <a:spcAft>
                <a:spcPts val="0"/>
              </a:spcAft>
              <a:buNone/>
            </a:pPr>
            <a:r>
              <a:t/>
            </a:r>
            <a:endParaRPr b="0" sz="1500"/>
          </a:p>
        </p:txBody>
      </p:sp>
      <p:sp>
        <p:nvSpPr>
          <p:cNvPr id="612" name="Google Shape;61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613" name="Google Shape;613;p43"/>
          <p:cNvSpPr txBox="1"/>
          <p:nvPr>
            <p:ph type="title"/>
          </p:nvPr>
        </p:nvSpPr>
        <p:spPr>
          <a:xfrm>
            <a:off x="1246275" y="705125"/>
            <a:ext cx="52938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200"/>
              <a:t>Conclusiones</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4"/>
          <p:cNvSpPr txBox="1"/>
          <p:nvPr>
            <p:ph type="title"/>
          </p:nvPr>
        </p:nvSpPr>
        <p:spPr>
          <a:xfrm>
            <a:off x="1024750" y="1030675"/>
            <a:ext cx="7810500" cy="3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419" sz="1300"/>
              <a:t>[1]"Designing Good Wi-Fi: It’s Not Just Plug-and-Play | Open Reality", Open Reality, 2020. [Online]. Available: https://www.openreality.co.uk/resource/designing-good-wi-fi-its-not-just-plug-and-play/. [Accessed: 12- Nov- 2020].</a:t>
            </a:r>
            <a:endParaRPr b="0" sz="1300"/>
          </a:p>
          <a:p>
            <a:pPr indent="0" lvl="0" marL="0" rtl="0" algn="l">
              <a:spcBef>
                <a:spcPts val="0"/>
              </a:spcBef>
              <a:spcAft>
                <a:spcPts val="0"/>
              </a:spcAft>
              <a:buNone/>
            </a:pPr>
            <a:r>
              <a:t/>
            </a:r>
            <a:endParaRPr b="0" sz="1300"/>
          </a:p>
          <a:p>
            <a:pPr indent="0" lvl="0" marL="0" rtl="0" algn="l">
              <a:spcBef>
                <a:spcPts val="0"/>
              </a:spcBef>
              <a:spcAft>
                <a:spcPts val="0"/>
              </a:spcAft>
              <a:buNone/>
            </a:pPr>
            <a:r>
              <a:rPr b="0" lang="es-419" sz="1300"/>
              <a:t>[2]Ariel G. Cálculo de Cobertura en Redes Inalámbricas de Área Local - Universidad central “Marta Abreu” - Año 2004.</a:t>
            </a:r>
            <a:endParaRPr b="0" sz="1300"/>
          </a:p>
          <a:p>
            <a:pPr indent="0" lvl="0" marL="0" rtl="0" algn="l">
              <a:spcBef>
                <a:spcPts val="0"/>
              </a:spcBef>
              <a:spcAft>
                <a:spcPts val="0"/>
              </a:spcAft>
              <a:buNone/>
            </a:pPr>
            <a:r>
              <a:t/>
            </a:r>
            <a:endParaRPr b="0" sz="1300"/>
          </a:p>
          <a:p>
            <a:pPr indent="0" lvl="0" marL="0" rtl="0" algn="l">
              <a:spcBef>
                <a:spcPts val="0"/>
              </a:spcBef>
              <a:spcAft>
                <a:spcPts val="0"/>
              </a:spcAft>
              <a:buNone/>
            </a:pPr>
            <a:r>
              <a:rPr b="0" lang="es-419" sz="1300"/>
              <a:t>[3]"ANSI/TIA-4966: Telecommunications Infrastructure Standard for Educational Facilities | Standards Informant", Standards Informant, 2020. [Online]. Available: https://blog.siemon.com/standards/ansitia-4966-telecommunications-infrastructure-standard-for-educational-facilities. [Accessed: 12- Nov- 2020].</a:t>
            </a:r>
            <a:endParaRPr b="0" sz="1300"/>
          </a:p>
          <a:p>
            <a:pPr indent="0" lvl="0" marL="0" rtl="0" algn="l">
              <a:spcBef>
                <a:spcPts val="0"/>
              </a:spcBef>
              <a:spcAft>
                <a:spcPts val="0"/>
              </a:spcAft>
              <a:buNone/>
            </a:pPr>
            <a:r>
              <a:t/>
            </a:r>
            <a:endParaRPr b="0" sz="1300"/>
          </a:p>
          <a:p>
            <a:pPr indent="0" lvl="0" marL="0" rtl="0" algn="l">
              <a:spcBef>
                <a:spcPts val="0"/>
              </a:spcBef>
              <a:spcAft>
                <a:spcPts val="0"/>
              </a:spcAft>
              <a:buNone/>
            </a:pPr>
            <a:r>
              <a:rPr b="0" lang="es-419" sz="1300"/>
              <a:t>[4]"BIMserver.center. BIM en la nube.", BIMserver.center. BIM en la nube., 2020. [Online]. Available: https://bimserver.center/es. [Accessed: 12- Nov- 2020].</a:t>
            </a:r>
            <a:endParaRPr b="0" sz="1300"/>
          </a:p>
          <a:p>
            <a:pPr indent="0" lvl="0" marL="0" rtl="0" algn="l">
              <a:spcBef>
                <a:spcPts val="0"/>
              </a:spcBef>
              <a:spcAft>
                <a:spcPts val="0"/>
              </a:spcAft>
              <a:buNone/>
            </a:pPr>
            <a:r>
              <a:t/>
            </a:r>
            <a:endParaRPr b="0" sz="1300"/>
          </a:p>
          <a:p>
            <a:pPr indent="0" lvl="0" marL="0" rtl="0" algn="l">
              <a:spcBef>
                <a:spcPts val="0"/>
              </a:spcBef>
              <a:spcAft>
                <a:spcPts val="0"/>
              </a:spcAft>
              <a:buNone/>
            </a:pPr>
            <a:r>
              <a:rPr b="0" lang="es-419" sz="1300"/>
              <a:t>[5]"CYPETEL Wireless. Software gratuito de diseño de redes inalámbricas", Cypetel-wireless.cype.es, 2020. [Online]. Available: http://cypetel-wireless.cype.es/. [Accessed: 12- Nov- 2020].</a:t>
            </a:r>
            <a:endParaRPr b="0" sz="13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sz="1500"/>
          </a:p>
        </p:txBody>
      </p:sp>
      <p:sp>
        <p:nvSpPr>
          <p:cNvPr id="619" name="Google Shape;619;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620" name="Google Shape;620;p44"/>
          <p:cNvSpPr txBox="1"/>
          <p:nvPr>
            <p:ph type="title"/>
          </p:nvPr>
        </p:nvSpPr>
        <p:spPr>
          <a:xfrm>
            <a:off x="1149500" y="131875"/>
            <a:ext cx="52938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200"/>
              <a:t>Referencias</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9"/>
          <p:cNvSpPr txBox="1"/>
          <p:nvPr>
            <p:ph type="title"/>
          </p:nvPr>
        </p:nvSpPr>
        <p:spPr>
          <a:xfrm>
            <a:off x="1346550" y="255900"/>
            <a:ext cx="7030500" cy="12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Ciclo de vida de Diseño:</a:t>
            </a:r>
            <a:endParaRPr/>
          </a:p>
          <a:p>
            <a:pPr indent="0" lvl="0" marL="0" rtl="0" algn="l">
              <a:spcBef>
                <a:spcPts val="0"/>
              </a:spcBef>
              <a:spcAft>
                <a:spcPts val="0"/>
              </a:spcAft>
              <a:buNone/>
            </a:pPr>
            <a:r>
              <a:rPr lang="es-419"/>
              <a:t>"Proceso de ingeniería empresarial de WLAN estandarizado" o "SWEEP" [1]</a:t>
            </a:r>
            <a:endParaRPr/>
          </a:p>
        </p:txBody>
      </p:sp>
      <p:sp>
        <p:nvSpPr>
          <p:cNvPr id="353" name="Google Shape;353;p19"/>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Crear prototipo</a:t>
            </a:r>
            <a:endParaRPr/>
          </a:p>
        </p:txBody>
      </p:sp>
      <p:sp>
        <p:nvSpPr>
          <p:cNvPr id="354" name="Google Shape;354;p19"/>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419" sz="1200">
                <a:latin typeface="Lato"/>
                <a:ea typeface="Lato"/>
                <a:cs typeface="Lato"/>
                <a:sym typeface="Lato"/>
              </a:rPr>
              <a:t>ANÁLISIS</a:t>
            </a:r>
            <a:endParaRPr b="1" sz="1200">
              <a:latin typeface="Lato"/>
              <a:ea typeface="Lato"/>
              <a:cs typeface="Lato"/>
              <a:sym typeface="Lato"/>
            </a:endParaRPr>
          </a:p>
        </p:txBody>
      </p:sp>
      <p:sp>
        <p:nvSpPr>
          <p:cNvPr id="355" name="Google Shape;355;p19"/>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Compartir</a:t>
            </a:r>
            <a:endParaRPr sz="1600">
              <a:solidFill>
                <a:srgbClr val="FFFFFF"/>
              </a:solidFill>
              <a:latin typeface="Montserrat"/>
              <a:ea typeface="Montserrat"/>
              <a:cs typeface="Montserrat"/>
              <a:sym typeface="Montserrat"/>
            </a:endParaRPr>
          </a:p>
        </p:txBody>
      </p:sp>
      <p:sp>
        <p:nvSpPr>
          <p:cNvPr id="356" name="Google Shape;356;p19"/>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419" sz="1200">
                <a:latin typeface="Lato"/>
                <a:ea typeface="Lato"/>
                <a:cs typeface="Lato"/>
                <a:sym typeface="Lato"/>
              </a:rPr>
              <a:t>DISEÑO</a:t>
            </a:r>
            <a:endParaRPr b="1" sz="1200">
              <a:latin typeface="Lato"/>
              <a:ea typeface="Lato"/>
              <a:cs typeface="Lato"/>
              <a:sym typeface="Lato"/>
            </a:endParaRPr>
          </a:p>
        </p:txBody>
      </p:sp>
      <p:sp>
        <p:nvSpPr>
          <p:cNvPr id="357" name="Google Shape;357;p19"/>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Perfeccionar</a:t>
            </a:r>
            <a:endParaRPr sz="1600">
              <a:solidFill>
                <a:srgbClr val="FFFFFF"/>
              </a:solidFill>
              <a:latin typeface="Montserrat"/>
              <a:ea typeface="Montserrat"/>
              <a:cs typeface="Montserrat"/>
              <a:sym typeface="Montserrat"/>
            </a:endParaRPr>
          </a:p>
        </p:txBody>
      </p:sp>
      <p:sp>
        <p:nvSpPr>
          <p:cNvPr id="358" name="Google Shape;358;p19"/>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419" sz="1200">
                <a:latin typeface="Lato"/>
                <a:ea typeface="Lato"/>
                <a:cs typeface="Lato"/>
                <a:sym typeface="Lato"/>
              </a:rPr>
              <a:t>DIAGNÓSTICO</a:t>
            </a:r>
            <a:r>
              <a:rPr b="1" lang="es-419" sz="1200">
                <a:latin typeface="Lato"/>
                <a:ea typeface="Lato"/>
                <a:cs typeface="Lato"/>
                <a:sym typeface="Lato"/>
              </a:rPr>
              <a:t> Y </a:t>
            </a:r>
            <a:r>
              <a:rPr b="1" lang="es-419" sz="1200">
                <a:latin typeface="Lato"/>
                <a:ea typeface="Lato"/>
                <a:cs typeface="Lato"/>
                <a:sym typeface="Lato"/>
              </a:rPr>
              <a:t>REPETICIÓN</a:t>
            </a:r>
            <a:endParaRPr b="1" sz="1200">
              <a:latin typeface="Lato"/>
              <a:ea typeface="Lato"/>
              <a:cs typeface="Lato"/>
              <a:sym typeface="Lato"/>
            </a:endParaRPr>
          </a:p>
        </p:txBody>
      </p:sp>
      <p:sp>
        <p:nvSpPr>
          <p:cNvPr id="359" name="Google Shape;359;p19"/>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Recibir comentarios</a:t>
            </a:r>
            <a:endParaRPr/>
          </a:p>
        </p:txBody>
      </p:sp>
      <p:sp>
        <p:nvSpPr>
          <p:cNvPr id="360" name="Google Shape;360;p19"/>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s-419" sz="1200">
                <a:latin typeface="Lato"/>
                <a:ea typeface="Lato"/>
                <a:cs typeface="Lato"/>
                <a:sym typeface="Lato"/>
              </a:rPr>
              <a:t>IMPLEMENTACIÓN</a:t>
            </a:r>
            <a:endParaRPr b="1" sz="1200">
              <a:latin typeface="Lato"/>
              <a:ea typeface="Lato"/>
              <a:cs typeface="Lato"/>
              <a:sym typeface="Lato"/>
            </a:endParaRPr>
          </a:p>
        </p:txBody>
      </p:sp>
      <p:cxnSp>
        <p:nvCxnSpPr>
          <p:cNvPr id="361" name="Google Shape;361;p19"/>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62" name="Google Shape;362;p19"/>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63" name="Google Shape;363;p19"/>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64" name="Google Shape;364;p19"/>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65" name="Google Shape;365;p19"/>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19"/>
          <p:cNvGrpSpPr/>
          <p:nvPr/>
        </p:nvGrpSpPr>
        <p:grpSpPr>
          <a:xfrm>
            <a:off x="3078687" y="2700858"/>
            <a:ext cx="737729" cy="737729"/>
            <a:chOff x="2920647" y="2157958"/>
            <a:chExt cx="827700" cy="827700"/>
          </a:xfrm>
        </p:grpSpPr>
        <p:sp>
          <p:nvSpPr>
            <p:cNvPr id="370" name="Google Shape;370;p19"/>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19"/>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nvGrpSpPr>
          <p:cNvPr id="373" name="Google Shape;373;p19"/>
          <p:cNvGrpSpPr/>
          <p:nvPr/>
        </p:nvGrpSpPr>
        <p:grpSpPr>
          <a:xfrm rot="-5400000">
            <a:off x="4225338" y="3802929"/>
            <a:ext cx="737729" cy="737729"/>
            <a:chOff x="2920647" y="2157958"/>
            <a:chExt cx="827700" cy="827700"/>
          </a:xfrm>
        </p:grpSpPr>
        <p:sp>
          <p:nvSpPr>
            <p:cNvPr id="374" name="Google Shape;374;p19"/>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19"/>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nvGrpSpPr>
          <p:cNvPr id="377" name="Google Shape;377;p19"/>
          <p:cNvGrpSpPr/>
          <p:nvPr/>
        </p:nvGrpSpPr>
        <p:grpSpPr>
          <a:xfrm>
            <a:off x="5313093" y="2700655"/>
            <a:ext cx="737804" cy="737804"/>
            <a:chOff x="5428888" y="2158023"/>
            <a:chExt cx="828900" cy="828900"/>
          </a:xfrm>
        </p:grpSpPr>
        <p:sp>
          <p:nvSpPr>
            <p:cNvPr id="378" name="Google Shape;378;p19"/>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19"/>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nvGrpSpPr>
          <p:cNvPr id="381" name="Google Shape;381;p19"/>
          <p:cNvGrpSpPr/>
          <p:nvPr/>
        </p:nvGrpSpPr>
        <p:grpSpPr>
          <a:xfrm rot="5400000">
            <a:off x="4193370" y="1569752"/>
            <a:ext cx="737729" cy="737729"/>
            <a:chOff x="2920647" y="2157958"/>
            <a:chExt cx="827700" cy="827700"/>
          </a:xfrm>
        </p:grpSpPr>
        <p:sp>
          <p:nvSpPr>
            <p:cNvPr id="382" name="Google Shape;382;p19"/>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9"/>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sp>
        <p:nvSpPr>
          <p:cNvPr id="385" name="Google Shape;385;p19"/>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0"/>
          <p:cNvSpPr txBox="1"/>
          <p:nvPr>
            <p:ph type="title"/>
          </p:nvPr>
        </p:nvSpPr>
        <p:spPr>
          <a:xfrm>
            <a:off x="2930350" y="1893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4400"/>
              <a:t>PASO 1: ANÁLISIS</a:t>
            </a:r>
            <a:endParaRPr sz="4400"/>
          </a:p>
        </p:txBody>
      </p:sp>
      <p:sp>
        <p:nvSpPr>
          <p:cNvPr id="392" name="Google Shape;39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1"/>
          <p:cNvSpPr txBox="1"/>
          <p:nvPr>
            <p:ph type="title"/>
          </p:nvPr>
        </p:nvSpPr>
        <p:spPr>
          <a:xfrm>
            <a:off x="1134475" y="550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398" name="Google Shape;398;p21"/>
          <p:cNvSpPr txBox="1"/>
          <p:nvPr>
            <p:ph idx="1" type="body"/>
          </p:nvPr>
        </p:nvSpPr>
        <p:spPr>
          <a:xfrm>
            <a:off x="1040200" y="1211450"/>
            <a:ext cx="3960300" cy="37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Funcionales:</a:t>
            </a:r>
            <a:endParaRPr b="1" sz="1700"/>
          </a:p>
          <a:p>
            <a:pPr indent="-323850" lvl="0" marL="457200" rtl="0" algn="l">
              <a:spcBef>
                <a:spcPts val="1600"/>
              </a:spcBef>
              <a:spcAft>
                <a:spcPts val="0"/>
              </a:spcAft>
              <a:buClr>
                <a:srgbClr val="000000"/>
              </a:buClr>
              <a:buSzPts val="1500"/>
              <a:buFont typeface="Arial"/>
              <a:buChar char="●"/>
            </a:pPr>
            <a:r>
              <a:rPr lang="es-419" sz="1500">
                <a:solidFill>
                  <a:srgbClr val="000000"/>
                </a:solidFill>
                <a:latin typeface="Arial"/>
                <a:ea typeface="Arial"/>
                <a:cs typeface="Arial"/>
                <a:sym typeface="Arial"/>
              </a:rPr>
              <a:t>Conectar diferentes </a:t>
            </a:r>
            <a:r>
              <a:rPr lang="es-419" sz="1500">
                <a:solidFill>
                  <a:srgbClr val="000000"/>
                </a:solidFill>
                <a:latin typeface="Arial"/>
                <a:ea typeface="Arial"/>
                <a:cs typeface="Arial"/>
                <a:sym typeface="Arial"/>
              </a:rPr>
              <a:t>dispositivos</a:t>
            </a:r>
            <a:r>
              <a:rPr lang="es-419" sz="1500">
                <a:solidFill>
                  <a:srgbClr val="000000"/>
                </a:solidFill>
                <a:latin typeface="Arial"/>
                <a:ea typeface="Arial"/>
                <a:cs typeface="Arial"/>
                <a:sym typeface="Arial"/>
              </a:rPr>
              <a:t> a la red.</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s-419" sz="1500">
                <a:solidFill>
                  <a:srgbClr val="000000"/>
                </a:solidFill>
                <a:latin typeface="Arial"/>
                <a:ea typeface="Arial"/>
                <a:cs typeface="Arial"/>
                <a:sym typeface="Arial"/>
              </a:rPr>
              <a:t> Proveer tasas de transmisión binaria efectiva (throughput): Mínimo 8 Mbps downstream / 8 Mbps upstream por nodo.</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s-419" sz="1500">
                <a:solidFill>
                  <a:srgbClr val="000000"/>
                </a:solidFill>
                <a:latin typeface="Arial"/>
                <a:ea typeface="Arial"/>
                <a:cs typeface="Arial"/>
                <a:sym typeface="Arial"/>
              </a:rPr>
              <a:t>Proveer una área de cobertura donde la señal de Wi-Fi mínima por área de cobertura: -67 dBm (sensibilidad del Rx) o mayor.</a:t>
            </a:r>
            <a:endParaRPr sz="1500">
              <a:solidFill>
                <a:srgbClr val="000000"/>
              </a:solidFill>
              <a:latin typeface="Arial"/>
              <a:ea typeface="Arial"/>
              <a:cs typeface="Arial"/>
              <a:sym typeface="Arial"/>
            </a:endParaRPr>
          </a:p>
          <a:p>
            <a:pPr indent="0" lvl="0" marL="457200" rtl="0" algn="l">
              <a:spcBef>
                <a:spcPts val="1600"/>
              </a:spcBef>
              <a:spcAft>
                <a:spcPts val="1600"/>
              </a:spcAft>
              <a:buNone/>
            </a:pPr>
            <a:r>
              <a:t/>
            </a:r>
            <a:endParaRPr/>
          </a:p>
        </p:txBody>
      </p:sp>
      <p:sp>
        <p:nvSpPr>
          <p:cNvPr id="399" name="Google Shape;399;p21"/>
          <p:cNvSpPr txBox="1"/>
          <p:nvPr>
            <p:ph idx="2" type="body"/>
          </p:nvPr>
        </p:nvSpPr>
        <p:spPr>
          <a:xfrm>
            <a:off x="4855275" y="1211450"/>
            <a:ext cx="4155600" cy="38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no Funcionales:</a:t>
            </a:r>
            <a:endParaRPr b="1" sz="1700"/>
          </a:p>
          <a:p>
            <a:pPr indent="-323850" lvl="0" marL="457200" rtl="0" algn="just">
              <a:spcBef>
                <a:spcPts val="1600"/>
              </a:spcBef>
              <a:spcAft>
                <a:spcPts val="0"/>
              </a:spcAft>
              <a:buClr>
                <a:srgbClr val="000000"/>
              </a:buClr>
              <a:buSzPts val="1500"/>
              <a:buFont typeface="Arial"/>
              <a:buChar char="●"/>
            </a:pPr>
            <a:r>
              <a:rPr lang="es-419" sz="1500">
                <a:solidFill>
                  <a:srgbClr val="000000"/>
                </a:solidFill>
                <a:latin typeface="Arial"/>
                <a:ea typeface="Arial"/>
                <a:cs typeface="Arial"/>
                <a:sym typeface="Arial"/>
              </a:rPr>
              <a:t>La red debe proveer una </a:t>
            </a:r>
            <a:r>
              <a:rPr lang="es-419" sz="1500">
                <a:solidFill>
                  <a:srgbClr val="000000"/>
                </a:solidFill>
                <a:latin typeface="Arial"/>
                <a:ea typeface="Arial"/>
                <a:cs typeface="Arial"/>
                <a:sym typeface="Arial"/>
              </a:rPr>
              <a:t>disponibilidad</a:t>
            </a:r>
            <a:r>
              <a:rPr lang="es-419" sz="1500">
                <a:solidFill>
                  <a:srgbClr val="000000"/>
                </a:solidFill>
                <a:latin typeface="Arial"/>
                <a:ea typeface="Arial"/>
                <a:cs typeface="Arial"/>
                <a:sym typeface="Arial"/>
              </a:rPr>
              <a:t> de 99,97%.</a:t>
            </a:r>
            <a:endParaRPr sz="1500">
              <a:solidFill>
                <a:srgbClr val="000000"/>
              </a:solidFill>
              <a:latin typeface="Arial"/>
              <a:ea typeface="Arial"/>
              <a:cs typeface="Arial"/>
              <a:sym typeface="Arial"/>
            </a:endParaRPr>
          </a:p>
          <a:p>
            <a:pPr indent="0" lvl="0" marL="457200" rtl="0" algn="just">
              <a:spcBef>
                <a:spcPts val="0"/>
              </a:spcBef>
              <a:spcAft>
                <a:spcPts val="0"/>
              </a:spcAft>
              <a:buNone/>
            </a:pPr>
            <a:r>
              <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Font typeface="Arial"/>
              <a:buChar char="●"/>
            </a:pPr>
            <a:r>
              <a:rPr lang="es-419" sz="1500">
                <a:solidFill>
                  <a:srgbClr val="000000"/>
                </a:solidFill>
                <a:latin typeface="Arial"/>
                <a:ea typeface="Arial"/>
                <a:cs typeface="Arial"/>
                <a:sym typeface="Arial"/>
              </a:rPr>
              <a:t>Configurar red Wi-Fi para visitantes y </a:t>
            </a:r>
            <a:r>
              <a:rPr lang="es-419" sz="1500">
                <a:solidFill>
                  <a:srgbClr val="000000"/>
                </a:solidFill>
                <a:latin typeface="Arial"/>
                <a:ea typeface="Arial"/>
                <a:cs typeface="Arial"/>
                <a:sym typeface="Arial"/>
              </a:rPr>
              <a:t>administradores.</a:t>
            </a:r>
            <a:endParaRPr sz="1500">
              <a:solidFill>
                <a:srgbClr val="000000"/>
              </a:solidFill>
              <a:latin typeface="Arial"/>
              <a:ea typeface="Arial"/>
              <a:cs typeface="Arial"/>
              <a:sym typeface="Arial"/>
            </a:endParaRPr>
          </a:p>
          <a:p>
            <a:pPr indent="0" lvl="0" marL="457200" rtl="0" algn="just">
              <a:spcBef>
                <a:spcPts val="0"/>
              </a:spcBef>
              <a:spcAft>
                <a:spcPts val="0"/>
              </a:spcAft>
              <a:buNone/>
            </a:pPr>
            <a:r>
              <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Font typeface="Arial"/>
              <a:buChar char="●"/>
            </a:pPr>
            <a:r>
              <a:rPr lang="es-419" sz="1500">
                <a:solidFill>
                  <a:srgbClr val="000000"/>
                </a:solidFill>
                <a:latin typeface="Arial"/>
                <a:ea typeface="Arial"/>
                <a:cs typeface="Arial"/>
                <a:sym typeface="Arial"/>
              </a:rPr>
              <a:t>Poder evaluar el desempeño y el rendimiento.</a:t>
            </a:r>
            <a:endParaRPr sz="1500">
              <a:solidFill>
                <a:srgbClr val="000000"/>
              </a:solidFill>
              <a:latin typeface="Arial"/>
              <a:ea typeface="Arial"/>
              <a:cs typeface="Arial"/>
              <a:sym typeface="Arial"/>
            </a:endParaRPr>
          </a:p>
          <a:p>
            <a:pPr indent="0" lvl="0" marL="0" rtl="0" algn="just">
              <a:spcBef>
                <a:spcPts val="0"/>
              </a:spcBef>
              <a:spcAft>
                <a:spcPts val="0"/>
              </a:spcAft>
              <a:buNone/>
            </a:pPr>
            <a:r>
              <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Font typeface="Arial"/>
              <a:buChar char="●"/>
            </a:pPr>
            <a:r>
              <a:rPr lang="es-419" sz="1500">
                <a:solidFill>
                  <a:srgbClr val="000000"/>
                </a:solidFill>
                <a:latin typeface="Arial"/>
                <a:ea typeface="Arial"/>
                <a:cs typeface="Arial"/>
                <a:sym typeface="Arial"/>
              </a:rPr>
              <a:t>Se debe garantizar la seguridad para </a:t>
            </a:r>
            <a:r>
              <a:rPr lang="es-419" sz="1500">
                <a:solidFill>
                  <a:srgbClr val="000000"/>
                </a:solidFill>
                <a:latin typeface="Arial"/>
                <a:ea typeface="Arial"/>
                <a:cs typeface="Arial"/>
                <a:sym typeface="Arial"/>
              </a:rPr>
              <a:t>acceder</a:t>
            </a:r>
            <a:r>
              <a:rPr lang="es-419" sz="1500">
                <a:solidFill>
                  <a:srgbClr val="000000"/>
                </a:solidFill>
                <a:latin typeface="Arial"/>
                <a:ea typeface="Arial"/>
                <a:cs typeface="Arial"/>
                <a:sym typeface="Arial"/>
              </a:rPr>
              <a:t> a los recursos de la red.</a:t>
            </a:r>
            <a:endParaRPr sz="1600"/>
          </a:p>
        </p:txBody>
      </p:sp>
      <p:sp>
        <p:nvSpPr>
          <p:cNvPr id="400" name="Google Shape;400;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406" name="Google Shape;406;p22"/>
          <p:cNvSpPr txBox="1"/>
          <p:nvPr>
            <p:ph idx="1" type="body"/>
          </p:nvPr>
        </p:nvSpPr>
        <p:spPr>
          <a:xfrm>
            <a:off x="1303800" y="1349025"/>
            <a:ext cx="74412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 : Uso</a:t>
            </a:r>
            <a:endParaRPr b="1" sz="1700"/>
          </a:p>
          <a:p>
            <a:pPr indent="0" lvl="0" marL="0" rtl="0" algn="l">
              <a:spcBef>
                <a:spcPts val="1600"/>
              </a:spcBef>
              <a:spcAft>
                <a:spcPts val="0"/>
              </a:spcAft>
              <a:buNone/>
            </a:pPr>
            <a:r>
              <a:rPr lang="es-419" sz="1500"/>
              <a:t>Identificación de los tipos de dispositivos que utilizan la red:</a:t>
            </a:r>
            <a:endParaRPr sz="1500"/>
          </a:p>
          <a:p>
            <a:pPr indent="-323850" lvl="0" marL="457200" rtl="0" algn="l">
              <a:spcBef>
                <a:spcPts val="1600"/>
              </a:spcBef>
              <a:spcAft>
                <a:spcPts val="0"/>
              </a:spcAft>
              <a:buSzPts val="1500"/>
              <a:buChar char="●"/>
            </a:pPr>
            <a:r>
              <a:rPr lang="es-419" sz="1500"/>
              <a:t>Portátil </a:t>
            </a:r>
            <a:endParaRPr sz="1500"/>
          </a:p>
          <a:p>
            <a:pPr indent="-323850" lvl="0" marL="457200" rtl="0" algn="l">
              <a:spcBef>
                <a:spcPts val="0"/>
              </a:spcBef>
              <a:spcAft>
                <a:spcPts val="0"/>
              </a:spcAft>
              <a:buSzPts val="1500"/>
              <a:buChar char="●"/>
            </a:pPr>
            <a:r>
              <a:rPr lang="es-419" sz="1500"/>
              <a:t>Smartphones</a:t>
            </a:r>
            <a:endParaRPr sz="1500"/>
          </a:p>
          <a:p>
            <a:pPr indent="-323850" lvl="0" marL="457200" rtl="0" algn="l">
              <a:spcBef>
                <a:spcPts val="0"/>
              </a:spcBef>
              <a:spcAft>
                <a:spcPts val="0"/>
              </a:spcAft>
              <a:buSzPts val="1500"/>
              <a:buChar char="●"/>
            </a:pPr>
            <a:r>
              <a:rPr lang="es-419" sz="1500"/>
              <a:t>Tablets</a:t>
            </a:r>
            <a:endParaRPr sz="1500"/>
          </a:p>
          <a:p>
            <a:pPr indent="-323850" lvl="0" marL="457200" rtl="0" algn="l">
              <a:spcBef>
                <a:spcPts val="0"/>
              </a:spcBef>
              <a:spcAft>
                <a:spcPts val="0"/>
              </a:spcAft>
              <a:buSzPts val="1500"/>
              <a:buChar char="●"/>
            </a:pPr>
            <a:r>
              <a:rPr lang="es-419" sz="1500"/>
              <a:t>Impresoras Láser</a:t>
            </a:r>
            <a:endParaRPr sz="1500"/>
          </a:p>
          <a:p>
            <a:pPr indent="0" lvl="0" marL="0" rtl="0" algn="l">
              <a:spcBef>
                <a:spcPts val="1600"/>
              </a:spcBef>
              <a:spcAft>
                <a:spcPts val="0"/>
              </a:spcAft>
              <a:buNone/>
            </a:pPr>
            <a:r>
              <a:rPr lang="es-419" sz="1500"/>
              <a:t>Necesidad de separar la red:</a:t>
            </a:r>
            <a:endParaRPr sz="1500"/>
          </a:p>
          <a:p>
            <a:pPr indent="-323850" lvl="0" marL="457200" rtl="0" algn="l">
              <a:spcBef>
                <a:spcPts val="1600"/>
              </a:spcBef>
              <a:spcAft>
                <a:spcPts val="0"/>
              </a:spcAft>
              <a:buSzPts val="1500"/>
              <a:buChar char="●"/>
            </a:pPr>
            <a:r>
              <a:rPr lang="es-419" sz="1500"/>
              <a:t>Red WI-FI para visitantes</a:t>
            </a:r>
            <a:endParaRPr sz="1500"/>
          </a:p>
          <a:p>
            <a:pPr indent="-323850" lvl="0" marL="457200" rtl="0" algn="l">
              <a:spcBef>
                <a:spcPts val="0"/>
              </a:spcBef>
              <a:spcAft>
                <a:spcPts val="0"/>
              </a:spcAft>
              <a:buSzPts val="1500"/>
              <a:buChar char="●"/>
            </a:pPr>
            <a:r>
              <a:rPr lang="es-419" sz="1500"/>
              <a:t>Red WI-FI para el personal Smart-Home</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sp>
        <p:nvSpPr>
          <p:cNvPr id="407" name="Google Shape;407;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3"/>
          <p:cNvSpPr txBox="1"/>
          <p:nvPr>
            <p:ph type="title"/>
          </p:nvPr>
        </p:nvSpPr>
        <p:spPr>
          <a:xfrm>
            <a:off x="1303800" y="418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413" name="Google Shape;413;p23"/>
          <p:cNvSpPr txBox="1"/>
          <p:nvPr>
            <p:ph idx="1" type="body"/>
          </p:nvPr>
        </p:nvSpPr>
        <p:spPr>
          <a:xfrm>
            <a:off x="1303800" y="1012375"/>
            <a:ext cx="74412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 : Cobertura</a:t>
            </a:r>
            <a:endParaRPr b="1" sz="1700"/>
          </a:p>
          <a:p>
            <a:pPr indent="0" lvl="0" marL="0" rtl="0" algn="l">
              <a:spcBef>
                <a:spcPts val="1600"/>
              </a:spcBef>
              <a:spcAft>
                <a:spcPts val="0"/>
              </a:spcAft>
              <a:buNone/>
            </a:pPr>
            <a:r>
              <a:rPr lang="es-419" sz="1500"/>
              <a:t>Necesidad de proporcionar cobertura en todas las ubicaciones de una instalación donde se utilizarán dispositivos y aplicaciones Wi-Fi.</a:t>
            </a:r>
            <a:endParaRPr sz="1500"/>
          </a:p>
          <a:p>
            <a:pPr indent="-323850" lvl="0" marL="457200" rtl="0" algn="l">
              <a:spcBef>
                <a:spcPts val="1600"/>
              </a:spcBef>
              <a:spcAft>
                <a:spcPts val="0"/>
              </a:spcAft>
              <a:buSzPts val="1500"/>
              <a:buChar char="●"/>
            </a:pPr>
            <a:r>
              <a:rPr lang="es-419" sz="1500"/>
              <a:t>Restricciones físicas: Materiales de construcción del edificio SMART-HOME.</a:t>
            </a:r>
            <a:endParaRPr sz="1500"/>
          </a:p>
          <a:p>
            <a:pPr indent="0" lvl="0" marL="0" rtl="0" algn="ctr">
              <a:spcBef>
                <a:spcPts val="1600"/>
              </a:spcBef>
              <a:spcAft>
                <a:spcPts val="0"/>
              </a:spcAft>
              <a:buNone/>
            </a:pPr>
            <a:r>
              <a:rPr i="1" lang="es-419" sz="1500"/>
              <a:t>Tabla 1: Materiales y Atenuación  [2]</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pic>
        <p:nvPicPr>
          <p:cNvPr id="414" name="Google Shape;414;p23"/>
          <p:cNvPicPr preferRelativeResize="0"/>
          <p:nvPr/>
        </p:nvPicPr>
        <p:blipFill>
          <a:blip r:embed="rId3">
            <a:alphaModFix/>
          </a:blip>
          <a:stretch>
            <a:fillRect/>
          </a:stretch>
        </p:blipFill>
        <p:spPr>
          <a:xfrm>
            <a:off x="2898275" y="3080813"/>
            <a:ext cx="4105275" cy="1990725"/>
          </a:xfrm>
          <a:prstGeom prst="rect">
            <a:avLst/>
          </a:prstGeom>
          <a:noFill/>
          <a:ln>
            <a:noFill/>
          </a:ln>
        </p:spPr>
      </p:pic>
      <p:sp>
        <p:nvSpPr>
          <p:cNvPr id="415" name="Google Shape;415;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421" name="Google Shape;421;p24"/>
          <p:cNvSpPr txBox="1"/>
          <p:nvPr>
            <p:ph idx="1" type="body"/>
          </p:nvPr>
        </p:nvSpPr>
        <p:spPr>
          <a:xfrm>
            <a:off x="1303800" y="1240175"/>
            <a:ext cx="74412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 : Capacidad</a:t>
            </a:r>
            <a:endParaRPr b="1" sz="1700"/>
          </a:p>
          <a:p>
            <a:pPr indent="-336550" lvl="0" marL="457200" rtl="0" algn="l">
              <a:spcBef>
                <a:spcPts val="1600"/>
              </a:spcBef>
              <a:spcAft>
                <a:spcPts val="0"/>
              </a:spcAft>
              <a:buSzPts val="1700"/>
              <a:buChar char="●"/>
            </a:pPr>
            <a:r>
              <a:rPr lang="es-419" sz="1700"/>
              <a:t>Para calcular la cantidad de APs necesarios para satisfacer la cantidad de usuarios y visitantes se tuvieron en cuenta dos opciones:</a:t>
            </a:r>
            <a:endParaRPr sz="1700"/>
          </a:p>
          <a:p>
            <a:pPr indent="-336550" lvl="0" marL="457200" rtl="0" algn="l">
              <a:spcBef>
                <a:spcPts val="0"/>
              </a:spcBef>
              <a:spcAft>
                <a:spcPts val="0"/>
              </a:spcAft>
              <a:buSzPts val="1700"/>
              <a:buAutoNum type="arabicPeriod"/>
            </a:pPr>
            <a:r>
              <a:rPr lang="es-419" sz="1700"/>
              <a:t>Especificaciones por parte del estándar </a:t>
            </a:r>
            <a:r>
              <a:rPr b="1" lang="es-419" sz="1700"/>
              <a:t>ANSI /TIA 4966.</a:t>
            </a:r>
            <a:endParaRPr b="1" sz="1700"/>
          </a:p>
          <a:p>
            <a:pPr indent="0" lvl="0" marL="0" rtl="0" algn="ctr">
              <a:spcBef>
                <a:spcPts val="1600"/>
              </a:spcBef>
              <a:spcAft>
                <a:spcPts val="0"/>
              </a:spcAft>
              <a:buNone/>
            </a:pPr>
            <a:r>
              <a:rPr i="1" lang="es-419" sz="1500"/>
              <a:t>Tabla 2: Cantidad de APs por usuario ANSI/TIA 4966 [3]</a:t>
            </a:r>
            <a:endParaRPr i="1" sz="1500"/>
          </a:p>
          <a:p>
            <a:pPr indent="0" lvl="0" marL="0" rtl="0" algn="ctr">
              <a:spcBef>
                <a:spcPts val="1600"/>
              </a:spcBef>
              <a:spcAft>
                <a:spcPts val="0"/>
              </a:spcAft>
              <a:buNone/>
            </a:pPr>
            <a:r>
              <a:t/>
            </a:r>
            <a:endParaRPr i="1" sz="1500"/>
          </a:p>
          <a:p>
            <a:pPr indent="0" lvl="0" marL="457200" rtl="0" algn="l">
              <a:spcBef>
                <a:spcPts val="1600"/>
              </a:spcBef>
              <a:spcAft>
                <a:spcPts val="0"/>
              </a:spcAft>
              <a:buNone/>
            </a:pPr>
            <a:r>
              <a:t/>
            </a:r>
            <a:endParaRPr sz="17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pic>
        <p:nvPicPr>
          <p:cNvPr id="422" name="Google Shape;422;p24"/>
          <p:cNvPicPr preferRelativeResize="0"/>
          <p:nvPr/>
        </p:nvPicPr>
        <p:blipFill>
          <a:blip r:embed="rId3">
            <a:alphaModFix/>
          </a:blip>
          <a:stretch>
            <a:fillRect/>
          </a:stretch>
        </p:blipFill>
        <p:spPr>
          <a:xfrm>
            <a:off x="2630963" y="3208550"/>
            <a:ext cx="4376175" cy="1833350"/>
          </a:xfrm>
          <a:prstGeom prst="rect">
            <a:avLst/>
          </a:prstGeom>
          <a:noFill/>
          <a:ln>
            <a:noFill/>
          </a:ln>
        </p:spPr>
      </p:pic>
      <p:sp>
        <p:nvSpPr>
          <p:cNvPr id="423" name="Google Shape;423;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Paso 1: Análisis</a:t>
            </a:r>
            <a:endParaRPr/>
          </a:p>
        </p:txBody>
      </p:sp>
      <p:sp>
        <p:nvSpPr>
          <p:cNvPr id="429" name="Google Shape;429;p25"/>
          <p:cNvSpPr txBox="1"/>
          <p:nvPr>
            <p:ph idx="1" type="body"/>
          </p:nvPr>
        </p:nvSpPr>
        <p:spPr>
          <a:xfrm>
            <a:off x="1303800" y="1240175"/>
            <a:ext cx="7441200" cy="3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700"/>
              <a:t>Requerimientos Funcional : Capacidad</a:t>
            </a:r>
            <a:endParaRPr b="1" sz="1700"/>
          </a:p>
          <a:p>
            <a:pPr indent="0" lvl="0" marL="0" rtl="0" algn="l">
              <a:spcBef>
                <a:spcPts val="1600"/>
              </a:spcBef>
              <a:spcAft>
                <a:spcPts val="0"/>
              </a:spcAft>
              <a:buNone/>
            </a:pPr>
            <a:r>
              <a:rPr lang="es-419" sz="1700"/>
              <a:t>2. Cálculo de cantidad de APs utilizando la siguiente ecuación:</a:t>
            </a:r>
            <a:endParaRPr sz="1700"/>
          </a:p>
          <a:p>
            <a:pPr indent="0" lvl="0" marL="0" rtl="0" algn="l">
              <a:spcBef>
                <a:spcPts val="1600"/>
              </a:spcBef>
              <a:spcAft>
                <a:spcPts val="0"/>
              </a:spcAft>
              <a:buNone/>
            </a:pPr>
            <a:r>
              <a:t/>
            </a:r>
            <a:endParaRPr sz="1700"/>
          </a:p>
          <a:p>
            <a:pPr indent="0" lvl="0" marL="457200" rtl="0" algn="l">
              <a:spcBef>
                <a:spcPts val="1600"/>
              </a:spcBef>
              <a:spcAft>
                <a:spcPts val="0"/>
              </a:spcAft>
              <a:buNone/>
            </a:pPr>
            <a:r>
              <a:t/>
            </a:r>
            <a:endParaRPr sz="1700"/>
          </a:p>
          <a:p>
            <a:pPr indent="-323850" lvl="0" marL="457200" rtl="0" algn="l">
              <a:spcBef>
                <a:spcPts val="1600"/>
              </a:spcBef>
              <a:spcAft>
                <a:spcPts val="0"/>
              </a:spcAft>
              <a:buSzPts val="1500"/>
              <a:buChar char="●"/>
            </a:pPr>
            <a:r>
              <a:rPr lang="es-419" sz="1500"/>
              <a:t>N(Ap) :Número de APs necesarios</a:t>
            </a:r>
            <a:r>
              <a:rPr lang="es-419"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s-419" sz="1500"/>
              <a:t>Bw: Ancho de Banda requerido por usuario (8Mbps mínimo)</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s-419" sz="1500"/>
              <a:t>N: Número total de Usuarios.</a:t>
            </a:r>
            <a:endParaRPr sz="1500"/>
          </a:p>
          <a:p>
            <a:pPr indent="-323850" lvl="0" marL="457200" rtl="0" algn="l">
              <a:spcBef>
                <a:spcPts val="0"/>
              </a:spcBef>
              <a:spcAft>
                <a:spcPts val="0"/>
              </a:spcAft>
              <a:buSzPts val="1500"/>
              <a:buChar char="●"/>
            </a:pPr>
            <a:r>
              <a:rPr lang="es-419" sz="1500"/>
              <a:t>T(%) : Porcentaje de tiempo en el que el usuario está activo</a:t>
            </a:r>
            <a:endParaRPr sz="1500"/>
          </a:p>
          <a:p>
            <a:pPr indent="-323850" lvl="0" marL="457200" rtl="0" algn="l">
              <a:spcBef>
                <a:spcPts val="0"/>
              </a:spcBef>
              <a:spcAft>
                <a:spcPts val="0"/>
              </a:spcAft>
              <a:buSzPts val="1500"/>
              <a:buChar char="●"/>
            </a:pPr>
            <a:r>
              <a:rPr lang="es-419" sz="1500"/>
              <a:t>n(%) : Tasa de transmisión ofrecida por el Acces Point</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1600"/>
              </a:spcAft>
              <a:buNone/>
            </a:pPr>
            <a:r>
              <a:t/>
            </a:r>
            <a:endParaRPr/>
          </a:p>
        </p:txBody>
      </p:sp>
      <p:pic>
        <p:nvPicPr>
          <p:cNvPr id="430" name="Google Shape;430;p25"/>
          <p:cNvPicPr preferRelativeResize="0"/>
          <p:nvPr/>
        </p:nvPicPr>
        <p:blipFill>
          <a:blip r:embed="rId3">
            <a:alphaModFix/>
          </a:blip>
          <a:stretch>
            <a:fillRect/>
          </a:stretch>
        </p:blipFill>
        <p:spPr>
          <a:xfrm>
            <a:off x="3439125" y="2393625"/>
            <a:ext cx="2076675" cy="608650"/>
          </a:xfrm>
          <a:prstGeom prst="rect">
            <a:avLst/>
          </a:prstGeom>
          <a:noFill/>
          <a:ln>
            <a:noFill/>
          </a:ln>
        </p:spPr>
      </p:pic>
      <p:sp>
        <p:nvSpPr>
          <p:cNvPr id="431" name="Google Shape;431;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